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0" r:id="rId2"/>
  </p:sldMasterIdLst>
  <p:notesMasterIdLst>
    <p:notesMasterId r:id="rId17"/>
  </p:notesMasterIdLst>
  <p:sldIdLst>
    <p:sldId id="1047" r:id="rId3"/>
    <p:sldId id="1020" r:id="rId4"/>
    <p:sldId id="1029" r:id="rId5"/>
    <p:sldId id="399" r:id="rId6"/>
    <p:sldId id="1031" r:id="rId7"/>
    <p:sldId id="1024" r:id="rId8"/>
    <p:sldId id="1037" r:id="rId9"/>
    <p:sldId id="1038" r:id="rId10"/>
    <p:sldId id="1039" r:id="rId11"/>
    <p:sldId id="1040" r:id="rId12"/>
    <p:sldId id="1043" r:id="rId13"/>
    <p:sldId id="1044" r:id="rId14"/>
    <p:sldId id="293" r:id="rId15"/>
    <p:sldId id="103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e801f37455e795e/Publicaciones/2021_Producci&#243;n%20Scielo%20Redalyc%20Packer/Versi&#243;n%20final%20a%20publicar/Tablas%20y%20gr&#225;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'[2021-05-10_Tablas para artículos.xlsx]Oliva-1'!$C$340</c:f>
              <c:strCache>
                <c:ptCount val="1"/>
                <c:pt idx="0">
                  <c:v>Artículos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'[2021-05-10_Tablas para artículos.xlsx]Oliva-1'!$C$314:$C$338</c:f>
              <c:numCache>
                <c:formatCode>General</c:formatCode>
                <c:ptCount val="25"/>
                <c:pt idx="0">
                  <c:v>2034</c:v>
                </c:pt>
                <c:pt idx="1">
                  <c:v>2107</c:v>
                </c:pt>
                <c:pt idx="2">
                  <c:v>3572</c:v>
                </c:pt>
                <c:pt idx="3">
                  <c:v>5062</c:v>
                </c:pt>
                <c:pt idx="4">
                  <c:v>7069</c:v>
                </c:pt>
                <c:pt idx="5">
                  <c:v>10994</c:v>
                </c:pt>
                <c:pt idx="6">
                  <c:v>13091</c:v>
                </c:pt>
                <c:pt idx="7">
                  <c:v>16029</c:v>
                </c:pt>
                <c:pt idx="8">
                  <c:v>18685</c:v>
                </c:pt>
                <c:pt idx="9">
                  <c:v>22193</c:v>
                </c:pt>
                <c:pt idx="10">
                  <c:v>32541</c:v>
                </c:pt>
                <c:pt idx="11">
                  <c:v>36182</c:v>
                </c:pt>
                <c:pt idx="12">
                  <c:v>40177</c:v>
                </c:pt>
                <c:pt idx="13">
                  <c:v>42804</c:v>
                </c:pt>
                <c:pt idx="14">
                  <c:v>46298</c:v>
                </c:pt>
                <c:pt idx="15">
                  <c:v>49139</c:v>
                </c:pt>
                <c:pt idx="16">
                  <c:v>52514</c:v>
                </c:pt>
                <c:pt idx="17">
                  <c:v>53363</c:v>
                </c:pt>
                <c:pt idx="18">
                  <c:v>53272</c:v>
                </c:pt>
                <c:pt idx="19">
                  <c:v>54014</c:v>
                </c:pt>
                <c:pt idx="20">
                  <c:v>58025</c:v>
                </c:pt>
                <c:pt idx="21">
                  <c:v>54467</c:v>
                </c:pt>
                <c:pt idx="22">
                  <c:v>52936</c:v>
                </c:pt>
                <c:pt idx="23">
                  <c:v>39322</c:v>
                </c:pt>
                <c:pt idx="24">
                  <c:v>5382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5-49CC-8393-77D743146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1420672"/>
        <c:axId val="61418496"/>
      </c:barChart>
      <c:lineChart>
        <c:grouping val="standard"/>
        <c:varyColors val="0"/>
        <c:ser>
          <c:idx val="0"/>
          <c:order val="0"/>
          <c:tx>
            <c:strRef>
              <c:f>'[2021-05-10_Tablas para artículos.xlsx]Oliva-1'!$B$340</c:f>
              <c:strCache>
                <c:ptCount val="1"/>
                <c:pt idx="0">
                  <c:v>Revistas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'[2021-05-10_Tablas para artículos.xlsx]Oliva-1'!$A$314:$A$338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'[2021-05-10_Tablas para artículos.xlsx]Oliva-1'!$B$314:$B$338</c:f>
              <c:numCache>
                <c:formatCode>General</c:formatCode>
                <c:ptCount val="25"/>
                <c:pt idx="0">
                  <c:v>72</c:v>
                </c:pt>
                <c:pt idx="1">
                  <c:v>86</c:v>
                </c:pt>
                <c:pt idx="2">
                  <c:v>140</c:v>
                </c:pt>
                <c:pt idx="3">
                  <c:v>162</c:v>
                </c:pt>
                <c:pt idx="4">
                  <c:v>213</c:v>
                </c:pt>
                <c:pt idx="5">
                  <c:v>368</c:v>
                </c:pt>
                <c:pt idx="6">
                  <c:v>450</c:v>
                </c:pt>
                <c:pt idx="7">
                  <c:v>518</c:v>
                </c:pt>
                <c:pt idx="8">
                  <c:v>587</c:v>
                </c:pt>
                <c:pt idx="9">
                  <c:v>673</c:v>
                </c:pt>
                <c:pt idx="10">
                  <c:v>1067</c:v>
                </c:pt>
                <c:pt idx="11">
                  <c:v>1152</c:v>
                </c:pt>
                <c:pt idx="12">
                  <c:v>1196</c:v>
                </c:pt>
                <c:pt idx="13">
                  <c:v>1241</c:v>
                </c:pt>
                <c:pt idx="14">
                  <c:v>1313</c:v>
                </c:pt>
                <c:pt idx="15">
                  <c:v>1361</c:v>
                </c:pt>
                <c:pt idx="16">
                  <c:v>1407</c:v>
                </c:pt>
                <c:pt idx="17">
                  <c:v>1433</c:v>
                </c:pt>
                <c:pt idx="18">
                  <c:v>1454</c:v>
                </c:pt>
                <c:pt idx="19">
                  <c:v>1467</c:v>
                </c:pt>
                <c:pt idx="20">
                  <c:v>1482</c:v>
                </c:pt>
                <c:pt idx="21">
                  <c:v>1450</c:v>
                </c:pt>
                <c:pt idx="22">
                  <c:v>1408</c:v>
                </c:pt>
                <c:pt idx="23">
                  <c:v>1065</c:v>
                </c:pt>
                <c:pt idx="24">
                  <c:v>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55-49CC-8393-77D743146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415424"/>
        <c:axId val="61416960"/>
      </c:lineChart>
      <c:catAx>
        <c:axId val="6141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1416960"/>
        <c:crosses val="autoZero"/>
        <c:auto val="1"/>
        <c:lblAlgn val="ctr"/>
        <c:lblOffset val="100"/>
        <c:noMultiLvlLbl val="0"/>
      </c:catAx>
      <c:valAx>
        <c:axId val="614169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100" b="1" dirty="0" err="1"/>
                  <a:t>Journals</a:t>
                </a:r>
                <a:endParaRPr lang="es-AR" sz="11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1415424"/>
        <c:crosses val="autoZero"/>
        <c:crossBetween val="between"/>
      </c:valAx>
      <c:valAx>
        <c:axId val="61418496"/>
        <c:scaling>
          <c:orientation val="minMax"/>
          <c:max val="60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sz="1200" b="1" dirty="0" err="1"/>
                  <a:t>Articles</a:t>
                </a:r>
                <a:endParaRPr lang="es-AR" sz="12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1420672"/>
        <c:crosses val="max"/>
        <c:crossBetween val="between"/>
      </c:valAx>
      <c:catAx>
        <c:axId val="61420672"/>
        <c:scaling>
          <c:orientation val="minMax"/>
        </c:scaling>
        <c:delete val="1"/>
        <c:axPos val="b"/>
        <c:majorTickMark val="out"/>
        <c:minorTickMark val="none"/>
        <c:tickLblPos val="nextTo"/>
        <c:crossAx val="61418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C8-4DBC-A4A4-651A4D9894A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C8-4DBC-A4A4-651A4D9894AD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C8-4DBC-A4A4-651A4D9894AD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C8-4DBC-A4A4-651A4D9894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'[Tablas y gráficos.xlsx]Gráfico 4'!$A$1:$A$5</c:f>
              <c:strCache>
                <c:ptCount val="5"/>
                <c:pt idx="0">
                  <c:v>Editorial oligopólica</c:v>
                </c:pt>
                <c:pt idx="1">
                  <c:v>Editorial comercial local</c:v>
                </c:pt>
                <c:pt idx="2">
                  <c:v>Organismo gubernamental</c:v>
                </c:pt>
                <c:pt idx="3">
                  <c:v>Sociedad científica o centro académico independiente</c:v>
                </c:pt>
                <c:pt idx="4">
                  <c:v>Universidad</c:v>
                </c:pt>
              </c:strCache>
            </c:strRef>
          </c:cat>
          <c:val>
            <c:numRef>
              <c:f>'[Tablas y gráficos.xlsx]Gráfico 4'!$C$1:$C$5</c:f>
              <c:numCache>
                <c:formatCode>0.0%</c:formatCode>
                <c:ptCount val="5"/>
                <c:pt idx="0">
                  <c:v>2.5000000000000001E-2</c:v>
                </c:pt>
                <c:pt idx="1">
                  <c:v>5.63953488372093E-2</c:v>
                </c:pt>
                <c:pt idx="2">
                  <c:v>6.3372093023255818E-2</c:v>
                </c:pt>
                <c:pt idx="3">
                  <c:v>0.19593023255813954</c:v>
                </c:pt>
                <c:pt idx="4">
                  <c:v>0.65930232558139534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C8-4DBC-A4A4-651A4D989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2896432"/>
        <c:axId val="912899344"/>
      </c:barChart>
      <c:catAx>
        <c:axId val="91289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912899344"/>
        <c:crosses val="autoZero"/>
        <c:auto val="1"/>
        <c:lblAlgn val="ctr"/>
        <c:lblOffset val="100"/>
        <c:noMultiLvlLbl val="0"/>
      </c:catAx>
      <c:valAx>
        <c:axId val="91289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91289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5875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'[2021-05-10_Tablas para artículos.xlsx]Oliva-1'!$B$605</c:f>
              <c:strCache>
                <c:ptCount val="1"/>
                <c:pt idx="0">
                  <c:v>Español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'[2021-05-10_Tablas para artículos.xlsx]Oliva-1'!$A$606:$A$615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'[2021-05-10_Tablas para artículos.xlsx]Oliva-1'!$B$606:$B$615</c:f>
              <c:numCache>
                <c:formatCode>0.0%</c:formatCode>
                <c:ptCount val="10"/>
                <c:pt idx="0">
                  <c:v>3.0054167394723049E-2</c:v>
                </c:pt>
                <c:pt idx="1">
                  <c:v>3.052878775609361E-2</c:v>
                </c:pt>
                <c:pt idx="2">
                  <c:v>3.0628694250403009E-2</c:v>
                </c:pt>
                <c:pt idx="3">
                  <c:v>2.8283287837427964E-2</c:v>
                </c:pt>
                <c:pt idx="4">
                  <c:v>2.7215068229867384E-2</c:v>
                </c:pt>
                <c:pt idx="5">
                  <c:v>3.2534180254851081E-2</c:v>
                </c:pt>
                <c:pt idx="6">
                  <c:v>2.8944622637863741E-2</c:v>
                </c:pt>
                <c:pt idx="7">
                  <c:v>2.8969164365983589E-2</c:v>
                </c:pt>
                <c:pt idx="8">
                  <c:v>3.1052812727064134E-2</c:v>
                </c:pt>
                <c:pt idx="9">
                  <c:v>3.3579434264365771E-2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0F-4C9B-9761-19828ED758AF}"/>
            </c:ext>
          </c:extLst>
        </c:ser>
        <c:ser>
          <c:idx val="2"/>
          <c:order val="2"/>
          <c:tx>
            <c:strRef>
              <c:f>'[2021-05-10_Tablas para artículos.xlsx]Oliva-1'!$C$605</c:f>
              <c:strCache>
                <c:ptCount val="1"/>
                <c:pt idx="0">
                  <c:v>Portugués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'[2021-05-10_Tablas para artículos.xlsx]Oliva-1'!$A$606:$A$615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'[2021-05-10_Tablas para artículos.xlsx]Oliva-1'!$C$606:$C$615</c:f>
              <c:numCache>
                <c:formatCode>0.0%</c:formatCode>
                <c:ptCount val="10"/>
                <c:pt idx="0">
                  <c:v>0.72610518958588155</c:v>
                </c:pt>
                <c:pt idx="1">
                  <c:v>0.70677787675115389</c:v>
                </c:pt>
                <c:pt idx="2">
                  <c:v>0.6727182006601673</c:v>
                </c:pt>
                <c:pt idx="3">
                  <c:v>0.6502123142250531</c:v>
                </c:pt>
                <c:pt idx="4">
                  <c:v>0.60638093407649429</c:v>
                </c:pt>
                <c:pt idx="5">
                  <c:v>0.56005267438707929</c:v>
                </c:pt>
                <c:pt idx="6">
                  <c:v>0.53476059821463073</c:v>
                </c:pt>
                <c:pt idx="7">
                  <c:v>0.4650231364467084</c:v>
                </c:pt>
                <c:pt idx="8">
                  <c:v>0.43542774102260123</c:v>
                </c:pt>
                <c:pt idx="9">
                  <c:v>0.38498487813556309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0F-4C9B-9761-19828ED758AF}"/>
            </c:ext>
          </c:extLst>
        </c:ser>
        <c:ser>
          <c:idx val="3"/>
          <c:order val="3"/>
          <c:tx>
            <c:strRef>
              <c:f>'[2021-05-10_Tablas para artículos.xlsx]Oliva-1'!$D$605</c:f>
              <c:strCache>
                <c:ptCount val="1"/>
                <c:pt idx="0">
                  <c:v>Inglés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numRef>
              <c:f>'[2021-05-10_Tablas para artículos.xlsx]Oliva-1'!$A$606:$A$615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'[2021-05-10_Tablas para artículos.xlsx]Oliva-1'!$D$606:$D$615</c:f>
              <c:numCache>
                <c:formatCode>0.0%</c:formatCode>
                <c:ptCount val="10"/>
                <c:pt idx="0">
                  <c:v>0.23676393499912632</c:v>
                </c:pt>
                <c:pt idx="1">
                  <c:v>0.26058790185440117</c:v>
                </c:pt>
                <c:pt idx="2">
                  <c:v>0.29342903201043985</c:v>
                </c:pt>
                <c:pt idx="3">
                  <c:v>0.31869881710646042</c:v>
                </c:pt>
                <c:pt idx="4">
                  <c:v>0.36432827215068231</c:v>
                </c:pt>
                <c:pt idx="5">
                  <c:v>0.40477942600410549</c:v>
                </c:pt>
                <c:pt idx="6">
                  <c:v>0.43409205085597247</c:v>
                </c:pt>
                <c:pt idx="7">
                  <c:v>0.50437453824318546</c:v>
                </c:pt>
                <c:pt idx="8">
                  <c:v>0.53198975104210489</c:v>
                </c:pt>
                <c:pt idx="9">
                  <c:v>0.57912293186265784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0F-4C9B-9761-19828ED75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605696"/>
        <c:axId val="16060761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'[2021-05-10_Tablas para artículos.xlsx]Oliva-1'!$A$605</c15:sqref>
                        </c15:formulaRef>
                      </c:ext>
                    </c:extLst>
                    <c:strCache>
                      <c:ptCount val="1"/>
                      <c:pt idx="0">
                        <c:v>Año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'[2021-05-10_Tablas para artículos.xlsx]Oliva-1'!$A$606:$A$615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'[2021-05-10_Tablas para artículos.xlsx]Oliva-1'!$A$606:$A$615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E0F-4C9B-9761-19828ED758AF}"/>
                  </c:ext>
                </c:extLst>
              </c15:ser>
            </c15:filteredLineSeries>
          </c:ext>
        </c:extLst>
      </c:lineChart>
      <c:catAx>
        <c:axId val="16060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60607616"/>
        <c:crosses val="autoZero"/>
        <c:auto val="1"/>
        <c:lblAlgn val="ctr"/>
        <c:lblOffset val="100"/>
        <c:noMultiLvlLbl val="0"/>
      </c:catAx>
      <c:valAx>
        <c:axId val="16060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6060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B0691-0EA9-4550-9D7E-4115AE3D92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43A596-54B4-45D4-8DC8-F8EB14CAA648}">
      <dgm:prSet custT="1"/>
      <dgm:spPr/>
      <dgm:t>
        <a:bodyPr/>
        <a:lstStyle/>
        <a:p>
          <a:r>
            <a:rPr lang="en-US" sz="1800" b="1" dirty="0"/>
            <a:t>Scientific research is an international and local </a:t>
          </a:r>
          <a:r>
            <a:rPr lang="en-US" sz="1800" b="1" dirty="0" err="1"/>
            <a:t>endeavour</a:t>
          </a:r>
          <a:r>
            <a:rPr lang="en-US" sz="1800" b="1" dirty="0"/>
            <a:t> and, as such, must be multilingual because this gives life to socially relevant  science. LAC journals make a he contribution to </a:t>
          </a:r>
          <a:r>
            <a:rPr lang="en-US" sz="1800" b="1" dirty="0" err="1"/>
            <a:t>bibliodiversity</a:t>
          </a:r>
          <a:r>
            <a:rPr lang="en-US" sz="1800" b="1" dirty="0"/>
            <a:t>.</a:t>
          </a:r>
          <a:endParaRPr lang="es-AR" sz="1800" b="1" dirty="0"/>
        </a:p>
      </dgm:t>
    </dgm:pt>
    <dgm:pt modelId="{7CA1C28F-2437-472C-83EC-EC8CE915AF74}" type="parTrans" cxnId="{5871B236-8CF7-4E12-8D96-6C4C54702AA2}">
      <dgm:prSet/>
      <dgm:spPr/>
      <dgm:t>
        <a:bodyPr/>
        <a:lstStyle/>
        <a:p>
          <a:endParaRPr lang="en-US" sz="1800" b="0"/>
        </a:p>
      </dgm:t>
    </dgm:pt>
    <dgm:pt modelId="{0804E5B4-3352-4C04-9B6D-F0841625EC2E}" type="sibTrans" cxnId="{5871B236-8CF7-4E12-8D96-6C4C54702AA2}">
      <dgm:prSet/>
      <dgm:spPr/>
      <dgm:t>
        <a:bodyPr/>
        <a:lstStyle/>
        <a:p>
          <a:endParaRPr lang="en-US" sz="1800" b="0"/>
        </a:p>
      </dgm:t>
    </dgm:pt>
    <dgm:pt modelId="{F3D4BDE9-4C49-4F2B-AE8D-58FBC92DF253}">
      <dgm:prSet custT="1"/>
      <dgm:spPr/>
      <dgm:t>
        <a:bodyPr/>
        <a:lstStyle/>
        <a:p>
          <a:r>
            <a:rPr lang="en-US" sz="1800" b="1" dirty="0"/>
            <a:t>It is critical to solve the current </a:t>
          </a:r>
          <a:r>
            <a:rPr lang="es-AR" sz="1800" b="1" dirty="0" err="1"/>
            <a:t>breakdown</a:t>
          </a:r>
          <a:r>
            <a:rPr lang="es-AR" sz="1800" b="1" dirty="0"/>
            <a:t> </a:t>
          </a:r>
          <a:r>
            <a:rPr lang="en-US" sz="1800" b="1" dirty="0"/>
            <a:t>between scientific policies oriented to open science and research assessment systems that are reluctant to change. The Impact factor must be abolished.</a:t>
          </a:r>
        </a:p>
      </dgm:t>
    </dgm:pt>
    <dgm:pt modelId="{0CC6C420-CA1F-44D2-8B08-2B5D1E8134AA}" type="parTrans" cxnId="{2284FD36-8E09-453C-9ADC-96796DD12B2A}">
      <dgm:prSet/>
      <dgm:spPr/>
      <dgm:t>
        <a:bodyPr/>
        <a:lstStyle/>
        <a:p>
          <a:endParaRPr lang="en-US" sz="1800" b="0"/>
        </a:p>
      </dgm:t>
    </dgm:pt>
    <dgm:pt modelId="{DD16375C-1007-41BA-A7FA-5610262FA1CE}" type="sibTrans" cxnId="{2284FD36-8E09-453C-9ADC-96796DD12B2A}">
      <dgm:prSet/>
      <dgm:spPr/>
      <dgm:t>
        <a:bodyPr/>
        <a:lstStyle/>
        <a:p>
          <a:endParaRPr lang="en-US" sz="1800" b="0"/>
        </a:p>
      </dgm:t>
    </dgm:pt>
    <dgm:pt modelId="{425528BC-C560-4F1A-8AFD-6C91220B80BE}">
      <dgm:prSet custT="1"/>
      <dgm:spPr/>
      <dgm:t>
        <a:bodyPr/>
        <a:lstStyle/>
        <a:p>
          <a:r>
            <a:rPr lang="en-US" sz="1800" b="1" dirty="0"/>
            <a:t>DIAMOND JOURNALS IN LATAM ARE NOT THE RESULT OF VOLUNTEERING. THEY HAVE THE SUPPORT OF PUBLIC UNIVERSITIES, BUT NEED ADDITIONAL SUPPORT TO EXPAND AND INTEGRATE TO OPEN SCIENCE INFRASTRUCTURES. </a:t>
          </a:r>
          <a:endParaRPr lang="es-AR" sz="1800" b="1" dirty="0"/>
        </a:p>
      </dgm:t>
    </dgm:pt>
    <dgm:pt modelId="{00B78BAB-CB21-4760-B1BA-B7A48F373046}" type="parTrans" cxnId="{379F658E-94B3-4BAF-912A-FF66B32EF6FE}">
      <dgm:prSet/>
      <dgm:spPr/>
      <dgm:t>
        <a:bodyPr/>
        <a:lstStyle/>
        <a:p>
          <a:endParaRPr lang="en-US" sz="1800" b="0"/>
        </a:p>
      </dgm:t>
    </dgm:pt>
    <dgm:pt modelId="{028851BC-1B63-4A37-A70E-014CFEF66C19}" type="sibTrans" cxnId="{379F658E-94B3-4BAF-912A-FF66B32EF6FE}">
      <dgm:prSet/>
      <dgm:spPr/>
      <dgm:t>
        <a:bodyPr/>
        <a:lstStyle/>
        <a:p>
          <a:endParaRPr lang="en-US" sz="1800" b="0"/>
        </a:p>
      </dgm:t>
    </dgm:pt>
    <dgm:pt modelId="{2E76338D-50E9-4436-B2FF-D08FEA8267C7}">
      <dgm:prSet/>
      <dgm:spPr/>
      <dgm:t>
        <a:bodyPr/>
        <a:lstStyle/>
        <a:p>
          <a:r>
            <a:rPr lang="en-US" b="1" dirty="0"/>
            <a:t>Open access is developed in Latin America through collaborative infrastructures supported by public agencies and governments, but </a:t>
          </a:r>
          <a:r>
            <a:rPr lang="en-US" b="1" dirty="0" err="1"/>
            <a:t>Cris</a:t>
          </a:r>
          <a:r>
            <a:rPr lang="en-US" b="1" dirty="0"/>
            <a:t> SYSTEMS are needed to integrate scientific information and advance towards open science.</a:t>
          </a:r>
          <a:endParaRPr lang="es-AR" b="1" dirty="0"/>
        </a:p>
      </dgm:t>
    </dgm:pt>
    <dgm:pt modelId="{C77AD6A4-9AB9-4E90-A454-474D39946DEE}" type="parTrans" cxnId="{A0BA6171-D55C-43A4-BC72-2B5CD846B453}">
      <dgm:prSet/>
      <dgm:spPr/>
      <dgm:t>
        <a:bodyPr/>
        <a:lstStyle/>
        <a:p>
          <a:endParaRPr lang="es-AR"/>
        </a:p>
      </dgm:t>
    </dgm:pt>
    <dgm:pt modelId="{B666A776-E042-4F4E-8E5C-B64D91023C6A}" type="sibTrans" cxnId="{A0BA6171-D55C-43A4-BC72-2B5CD846B453}">
      <dgm:prSet/>
      <dgm:spPr/>
      <dgm:t>
        <a:bodyPr/>
        <a:lstStyle/>
        <a:p>
          <a:endParaRPr lang="es-AR"/>
        </a:p>
      </dgm:t>
    </dgm:pt>
    <dgm:pt modelId="{4D2EC03B-20E9-4577-9711-E85051C36812}" type="pres">
      <dgm:prSet presAssocID="{AFFB0691-0EA9-4550-9D7E-4115AE3D92F1}" presName="linear" presStyleCnt="0">
        <dgm:presLayoutVars>
          <dgm:animLvl val="lvl"/>
          <dgm:resizeHandles val="exact"/>
        </dgm:presLayoutVars>
      </dgm:prSet>
      <dgm:spPr/>
    </dgm:pt>
    <dgm:pt modelId="{D97928DB-9D04-4D7C-B0D7-69D5F90D4009}" type="pres">
      <dgm:prSet presAssocID="{8A43A596-54B4-45D4-8DC8-F8EB14CAA648}" presName="parentText" presStyleLbl="node1" presStyleIdx="0" presStyleCnt="4" custLinFactY="-48261" custLinFactNeighborX="-74" custLinFactNeighborY="-100000">
        <dgm:presLayoutVars>
          <dgm:chMax val="0"/>
          <dgm:bulletEnabled val="1"/>
        </dgm:presLayoutVars>
      </dgm:prSet>
      <dgm:spPr/>
    </dgm:pt>
    <dgm:pt modelId="{A23C3ECA-708F-4575-BEA5-E57A1BC99706}" type="pres">
      <dgm:prSet presAssocID="{0804E5B4-3352-4C04-9B6D-F0841625EC2E}" presName="spacer" presStyleCnt="0"/>
      <dgm:spPr/>
    </dgm:pt>
    <dgm:pt modelId="{E7396586-6681-4B6A-97A3-E44CD8380DFA}" type="pres">
      <dgm:prSet presAssocID="{F3D4BDE9-4C49-4F2B-AE8D-58FBC92DF2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9C4B700-BE8C-46AC-9482-0CA544FC45E2}" type="pres">
      <dgm:prSet presAssocID="{DD16375C-1007-41BA-A7FA-5610262FA1CE}" presName="spacer" presStyleCnt="0"/>
      <dgm:spPr/>
    </dgm:pt>
    <dgm:pt modelId="{85C54C68-A060-4F4E-B78C-553F4983F25A}" type="pres">
      <dgm:prSet presAssocID="{2E76338D-50E9-4436-B2FF-D08FEA8267C7}" presName="parentText" presStyleLbl="node1" presStyleIdx="2" presStyleCnt="4" custLinFactNeighborX="1351" custLinFactNeighborY="35767">
        <dgm:presLayoutVars>
          <dgm:chMax val="0"/>
          <dgm:bulletEnabled val="1"/>
        </dgm:presLayoutVars>
      </dgm:prSet>
      <dgm:spPr/>
    </dgm:pt>
    <dgm:pt modelId="{A1225583-A49D-42C6-A654-748603F121AC}" type="pres">
      <dgm:prSet presAssocID="{B666A776-E042-4F4E-8E5C-B64D91023C6A}" presName="spacer" presStyleCnt="0"/>
      <dgm:spPr/>
    </dgm:pt>
    <dgm:pt modelId="{3B66FA46-6A49-433C-BA83-AEA5388F7C5B}" type="pres">
      <dgm:prSet presAssocID="{425528BC-C560-4F1A-8AFD-6C91220B80BE}" presName="parentText" presStyleLbl="node1" presStyleIdx="3" presStyleCnt="4" custLinFactNeighborX="-187" custLinFactNeighborY="86405">
        <dgm:presLayoutVars>
          <dgm:chMax val="0"/>
          <dgm:bulletEnabled val="1"/>
        </dgm:presLayoutVars>
      </dgm:prSet>
      <dgm:spPr/>
    </dgm:pt>
  </dgm:ptLst>
  <dgm:cxnLst>
    <dgm:cxn modelId="{A9E84A2B-AF23-4764-88C8-EEBA99D77700}" type="presOf" srcId="{2E76338D-50E9-4436-B2FF-D08FEA8267C7}" destId="{85C54C68-A060-4F4E-B78C-553F4983F25A}" srcOrd="0" destOrd="0" presId="urn:microsoft.com/office/officeart/2005/8/layout/vList2"/>
    <dgm:cxn modelId="{5871B236-8CF7-4E12-8D96-6C4C54702AA2}" srcId="{AFFB0691-0EA9-4550-9D7E-4115AE3D92F1}" destId="{8A43A596-54B4-45D4-8DC8-F8EB14CAA648}" srcOrd="0" destOrd="0" parTransId="{7CA1C28F-2437-472C-83EC-EC8CE915AF74}" sibTransId="{0804E5B4-3352-4C04-9B6D-F0841625EC2E}"/>
    <dgm:cxn modelId="{2284FD36-8E09-453C-9ADC-96796DD12B2A}" srcId="{AFFB0691-0EA9-4550-9D7E-4115AE3D92F1}" destId="{F3D4BDE9-4C49-4F2B-AE8D-58FBC92DF253}" srcOrd="1" destOrd="0" parTransId="{0CC6C420-CA1F-44D2-8B08-2B5D1E8134AA}" sibTransId="{DD16375C-1007-41BA-A7FA-5610262FA1CE}"/>
    <dgm:cxn modelId="{A0BA6171-D55C-43A4-BC72-2B5CD846B453}" srcId="{AFFB0691-0EA9-4550-9D7E-4115AE3D92F1}" destId="{2E76338D-50E9-4436-B2FF-D08FEA8267C7}" srcOrd="2" destOrd="0" parTransId="{C77AD6A4-9AB9-4E90-A454-474D39946DEE}" sibTransId="{B666A776-E042-4F4E-8E5C-B64D91023C6A}"/>
    <dgm:cxn modelId="{114B378A-B9B8-4F86-BFAE-294EF4FB2549}" type="presOf" srcId="{8A43A596-54B4-45D4-8DC8-F8EB14CAA648}" destId="{D97928DB-9D04-4D7C-B0D7-69D5F90D4009}" srcOrd="0" destOrd="0" presId="urn:microsoft.com/office/officeart/2005/8/layout/vList2"/>
    <dgm:cxn modelId="{379F658E-94B3-4BAF-912A-FF66B32EF6FE}" srcId="{AFFB0691-0EA9-4550-9D7E-4115AE3D92F1}" destId="{425528BC-C560-4F1A-8AFD-6C91220B80BE}" srcOrd="3" destOrd="0" parTransId="{00B78BAB-CB21-4760-B1BA-B7A48F373046}" sibTransId="{028851BC-1B63-4A37-A70E-014CFEF66C19}"/>
    <dgm:cxn modelId="{5737DB94-81DB-405F-821C-E1DDAEB43073}" type="presOf" srcId="{425528BC-C560-4F1A-8AFD-6C91220B80BE}" destId="{3B66FA46-6A49-433C-BA83-AEA5388F7C5B}" srcOrd="0" destOrd="0" presId="urn:microsoft.com/office/officeart/2005/8/layout/vList2"/>
    <dgm:cxn modelId="{809A7FB0-D689-4C36-93D4-231DED715238}" type="presOf" srcId="{AFFB0691-0EA9-4550-9D7E-4115AE3D92F1}" destId="{4D2EC03B-20E9-4577-9711-E85051C36812}" srcOrd="0" destOrd="0" presId="urn:microsoft.com/office/officeart/2005/8/layout/vList2"/>
    <dgm:cxn modelId="{47B072F3-B0CF-4A31-A091-B6DCE563B102}" type="presOf" srcId="{F3D4BDE9-4C49-4F2B-AE8D-58FBC92DF253}" destId="{E7396586-6681-4B6A-97A3-E44CD8380DFA}" srcOrd="0" destOrd="0" presId="urn:microsoft.com/office/officeart/2005/8/layout/vList2"/>
    <dgm:cxn modelId="{E4B50763-D02E-47F9-AD2B-32E960154D14}" type="presParOf" srcId="{4D2EC03B-20E9-4577-9711-E85051C36812}" destId="{D97928DB-9D04-4D7C-B0D7-69D5F90D4009}" srcOrd="0" destOrd="0" presId="urn:microsoft.com/office/officeart/2005/8/layout/vList2"/>
    <dgm:cxn modelId="{05578162-D1E5-4575-8A80-573A0F05E079}" type="presParOf" srcId="{4D2EC03B-20E9-4577-9711-E85051C36812}" destId="{A23C3ECA-708F-4575-BEA5-E57A1BC99706}" srcOrd="1" destOrd="0" presId="urn:microsoft.com/office/officeart/2005/8/layout/vList2"/>
    <dgm:cxn modelId="{03FC1046-34D5-486D-8F5F-C9BE68141391}" type="presParOf" srcId="{4D2EC03B-20E9-4577-9711-E85051C36812}" destId="{E7396586-6681-4B6A-97A3-E44CD8380DFA}" srcOrd="2" destOrd="0" presId="urn:microsoft.com/office/officeart/2005/8/layout/vList2"/>
    <dgm:cxn modelId="{37431A60-695B-43BE-B80E-E0CC3DEEBB6B}" type="presParOf" srcId="{4D2EC03B-20E9-4577-9711-E85051C36812}" destId="{99C4B700-BE8C-46AC-9482-0CA544FC45E2}" srcOrd="3" destOrd="0" presId="urn:microsoft.com/office/officeart/2005/8/layout/vList2"/>
    <dgm:cxn modelId="{67D00EA1-3EC4-404A-A6C5-584E8E2BC94C}" type="presParOf" srcId="{4D2EC03B-20E9-4577-9711-E85051C36812}" destId="{85C54C68-A060-4F4E-B78C-553F4983F25A}" srcOrd="4" destOrd="0" presId="urn:microsoft.com/office/officeart/2005/8/layout/vList2"/>
    <dgm:cxn modelId="{8F537FFD-6C53-4893-85A1-4FE63C5FBDDE}" type="presParOf" srcId="{4D2EC03B-20E9-4577-9711-E85051C36812}" destId="{A1225583-A49D-42C6-A654-748603F121AC}" srcOrd="5" destOrd="0" presId="urn:microsoft.com/office/officeart/2005/8/layout/vList2"/>
    <dgm:cxn modelId="{9473BBB1-4460-42F3-810D-841D658BED8D}" type="presParOf" srcId="{4D2EC03B-20E9-4577-9711-E85051C36812}" destId="{3B66FA46-6A49-433C-BA83-AEA5388F7C5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928DB-9D04-4D7C-B0D7-69D5F90D4009}">
      <dsp:nvSpPr>
        <dsp:cNvPr id="0" name=""/>
        <dsp:cNvSpPr/>
      </dsp:nvSpPr>
      <dsp:spPr>
        <a:xfrm>
          <a:off x="0" y="0"/>
          <a:ext cx="9854214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Scientific research is an international and local </a:t>
          </a:r>
          <a:r>
            <a:rPr lang="en-US" sz="1800" b="1" kern="1200" dirty="0" err="1"/>
            <a:t>endeavour</a:t>
          </a:r>
          <a:r>
            <a:rPr lang="en-US" sz="1800" b="1" kern="1200" dirty="0"/>
            <a:t> and, as such, must be multilingual because this gives life to socially relevant  science. LAC journals make a he contribution to </a:t>
          </a:r>
          <a:r>
            <a:rPr lang="en-US" sz="1800" b="1" kern="1200" dirty="0" err="1"/>
            <a:t>bibliodiversity</a:t>
          </a:r>
          <a:r>
            <a:rPr lang="en-US" sz="1800" b="1" kern="1200" dirty="0"/>
            <a:t>.</a:t>
          </a:r>
          <a:endParaRPr lang="es-AR" sz="1800" b="1" kern="1200" dirty="0"/>
        </a:p>
      </dsp:txBody>
      <dsp:txXfrm>
        <a:off x="51003" y="51003"/>
        <a:ext cx="9752208" cy="942803"/>
      </dsp:txXfrm>
    </dsp:sp>
    <dsp:sp modelId="{E7396586-6681-4B6A-97A3-E44CD8380DFA}">
      <dsp:nvSpPr>
        <dsp:cNvPr id="0" name=""/>
        <dsp:cNvSpPr/>
      </dsp:nvSpPr>
      <dsp:spPr>
        <a:xfrm>
          <a:off x="0" y="1196074"/>
          <a:ext cx="9854214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It is critical to solve the current </a:t>
          </a:r>
          <a:r>
            <a:rPr lang="es-AR" sz="1800" b="1" kern="1200" dirty="0" err="1"/>
            <a:t>breakdown</a:t>
          </a:r>
          <a:r>
            <a:rPr lang="es-AR" sz="1800" b="1" kern="1200" dirty="0"/>
            <a:t> </a:t>
          </a:r>
          <a:r>
            <a:rPr lang="en-US" sz="1800" b="1" kern="1200" dirty="0"/>
            <a:t>between scientific policies oriented to open science and research assessment systems that are reluctant to change. The Impact factor must be abolished.</a:t>
          </a:r>
        </a:p>
      </dsp:txBody>
      <dsp:txXfrm>
        <a:off x="51003" y="1247077"/>
        <a:ext cx="9752208" cy="942803"/>
      </dsp:txXfrm>
    </dsp:sp>
    <dsp:sp modelId="{85C54C68-A060-4F4E-B78C-553F4983F25A}">
      <dsp:nvSpPr>
        <dsp:cNvPr id="0" name=""/>
        <dsp:cNvSpPr/>
      </dsp:nvSpPr>
      <dsp:spPr>
        <a:xfrm>
          <a:off x="0" y="2315176"/>
          <a:ext cx="9854214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Open access is developed in Latin America through collaborative infrastructures supported by public agencies and governments, but </a:t>
          </a:r>
          <a:r>
            <a:rPr lang="en-US" sz="1900" b="1" kern="1200" dirty="0" err="1"/>
            <a:t>Cris</a:t>
          </a:r>
          <a:r>
            <a:rPr lang="en-US" sz="1900" b="1" kern="1200" dirty="0"/>
            <a:t> SYSTEMS are needed to integrate scientific information and advance towards open science.</a:t>
          </a:r>
          <a:endParaRPr lang="es-AR" sz="1900" b="1" kern="1200" dirty="0"/>
        </a:p>
      </dsp:txBody>
      <dsp:txXfrm>
        <a:off x="51003" y="2366179"/>
        <a:ext cx="9752208" cy="942803"/>
      </dsp:txXfrm>
    </dsp:sp>
    <dsp:sp modelId="{3B66FA46-6A49-433C-BA83-AEA5388F7C5B}">
      <dsp:nvSpPr>
        <dsp:cNvPr id="0" name=""/>
        <dsp:cNvSpPr/>
      </dsp:nvSpPr>
      <dsp:spPr>
        <a:xfrm>
          <a:off x="0" y="3442415"/>
          <a:ext cx="9854214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DIAMOND JOURNALS IN LATAM ARE NOT THE RESULT OF VOLUNTEERING. THEY HAVE THE SUPPORT OF PUBLIC UNIVERSITIES, BUT NEED ADDITIONAL SUPPORT TO EXPAND AND INTEGRATE TO OPEN SCIENCE INFRASTRUCTURES. </a:t>
          </a:r>
          <a:endParaRPr lang="es-AR" sz="1800" b="1" kern="1200" dirty="0"/>
        </a:p>
      </dsp:txBody>
      <dsp:txXfrm>
        <a:off x="51003" y="3493418"/>
        <a:ext cx="9752208" cy="94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2566C-22D0-478C-8D8A-96A5730559D5}" type="datetimeFigureOut">
              <a:rPr lang="es-AR" smtClean="0"/>
              <a:t>27/5/2022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5A71D-D2CC-416B-80F1-7B456E472F7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246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91025-13D9-4204-9BB4-ED9E6FFFA15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53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2FF9A5-2B93-4E5B-B9F3-01D0EC4F0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4E9DE3-DEEC-4DBB-872C-4C1B48246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70092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4DD2-5CEC-4B2B-86CC-20529E75FF1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1AB4-AB84-4E5C-86A5-B6930E4EFD7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41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4DD2-5CEC-4B2B-86CC-20529E75FF1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1AB4-AB84-4E5C-86A5-B6930E4EFD78}" type="slidenum">
              <a:rPr lang="fr-FR" smtClean="0"/>
              <a:t>‹Nº›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4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4DD2-5CEC-4B2B-86CC-20529E75FF1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1AB4-AB84-4E5C-86A5-B6930E4EFD7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631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4DD2-5CEC-4B2B-86CC-20529E75FF1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1AB4-AB84-4E5C-86A5-B6930E4EFD7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179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4DD2-5CEC-4B2B-86CC-20529E75FF1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1AB4-AB84-4E5C-86A5-B6930E4EFD7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891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4DD2-5CEC-4B2B-86CC-20529E75FF1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1AB4-AB84-4E5C-86A5-B6930E4EFD7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544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37C4DD2-5CEC-4B2B-86CC-20529E75FF1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FB1AB4-AB84-4E5C-86A5-B6930E4EFD7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489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4DD2-5CEC-4B2B-86CC-20529E75FF1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1AB4-AB84-4E5C-86A5-B6930E4EFD7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109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4DD2-5CEC-4B2B-86CC-20529E75FF1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1AB4-AB84-4E5C-86A5-B6930E4EFD7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456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4DD2-5CEC-4B2B-86CC-20529E75FF1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1AB4-AB84-4E5C-86A5-B6930E4EFD7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7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B753CD-75D8-4052-8C9E-3F6F1FD4D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74" y="168484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5BBF3A-ECFC-4EAA-8A09-E800E291B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4" y="1756802"/>
            <a:ext cx="11430000" cy="49327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8356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GENERAL MASTER Slide title with text 1">
  <p:cSld name="3_GENERAL MASTER Slide title with text 1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-13259"/>
            <a:ext cx="12192000" cy="1368000"/>
          </a:xfrm>
          <a:prstGeom prst="rect">
            <a:avLst/>
          </a:prstGeom>
          <a:solidFill>
            <a:srgbClr val="0077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869" y="87875"/>
            <a:ext cx="1736537" cy="1218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1543" y="153188"/>
            <a:ext cx="1204685" cy="90351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855406" y="-13259"/>
            <a:ext cx="88561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403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90C5F4-53EC-4AFD-8D82-C9BBE6F2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0E33D3-8795-4785-8068-95319AAE8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886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56783-DA06-4E11-B183-5A464CF09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8641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D2E8B0-3638-49C3-B127-C98A9B1DB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2641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CA031C2-AB28-4361-BA38-916A8D29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74" y="168484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5470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5D7C5-DDC6-4D55-AF26-C7D68CF19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10" y="296300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DF1694-643D-4ACE-A7DD-083C20D48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910" y="161233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3F38A1-8603-4563-891E-B4EE65170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2910" y="2436250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2E19C5-DFA0-4538-AFD0-06BD9DA1A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5322" y="161233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E2364D2-7F83-426D-8791-6219C2E67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5322" y="2436250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9585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DB81D-3C61-45EF-AA7B-3C494721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484" y="31596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1317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12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2C376-830A-4742-A332-262AD838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43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9B54E3-4272-4418-A610-3AAEF6A01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143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F5AC58-06E6-489B-9B13-662445EC0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274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5691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4DD2-5CEC-4B2B-86CC-20529E75FF1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1AB4-AB84-4E5C-86A5-B6930E4EFD78}" type="slidenum">
              <a:rPr lang="fr-FR" smtClean="0"/>
              <a:t>‹Nº›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915F1A1-30F2-40AA-B126-80E9597A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D959A2-F79E-48FE-BA64-29236F3A0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2D1564-9E10-48BE-9989-3E0147A06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C4DD2-5CEC-4B2B-86CC-20529E75FF1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A5747F-DE7C-41B9-90F0-D468D177C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F96269-5384-49BF-8864-273BAD464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B1AB4-AB84-4E5C-86A5-B6930E4EFD78}" type="slidenum">
              <a:rPr lang="fr-FR" smtClean="0"/>
              <a:t>‹Nº›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AB40317-CA24-487E-8990-A26C2C9174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5"/>
          <a:stretch/>
        </p:blipFill>
        <p:spPr>
          <a:xfrm>
            <a:off x="0" y="0"/>
            <a:ext cx="8054691" cy="392341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8B6A93A-0A98-47FD-ABEB-D65BB8B0D9C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525"/>
            <a:ext cx="1130639" cy="7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81FF167-4FF3-4DA2-B6EE-88ED23566E5F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437E468-8F98-4FF5-BC83-5205F243609A}" type="slidenum">
              <a:rPr lang="fr-FR" smtClean="0"/>
              <a:t>‹Nº›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6">
            <a:extLst>
              <a:ext uri="{FF2B5EF4-FFF2-40B4-BE49-F238E27FC236}">
                <a16:creationId xmlns:a16="http://schemas.microsoft.com/office/drawing/2014/main" id="{8C88F490-FCC7-499A-824D-B0405A38A4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5"/>
          <a:stretch/>
        </p:blipFill>
        <p:spPr>
          <a:xfrm>
            <a:off x="0" y="0"/>
            <a:ext cx="8054691" cy="3923414"/>
          </a:xfrm>
          <a:prstGeom prst="rect">
            <a:avLst/>
          </a:prstGeom>
        </p:spPr>
      </p:pic>
      <p:pic>
        <p:nvPicPr>
          <p:cNvPr id="12" name="Image 13">
            <a:extLst>
              <a:ext uri="{FF2B5EF4-FFF2-40B4-BE49-F238E27FC236}">
                <a16:creationId xmlns:a16="http://schemas.microsoft.com/office/drawing/2014/main" id="{340198B8-DCA2-4DAB-9A2D-AD495759F4A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525"/>
            <a:ext cx="1130639" cy="7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9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90/SciELOPreprints.2653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590/SciELOPreprints.2653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90/SciELOPreprints.2653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590/SciELOPreprints.2653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90/SciELOPreprints.2653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590/SciELOPreprints.2653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1AA3CD20-F5DC-4CB5-B472-280A7421F54C}"/>
              </a:ext>
            </a:extLst>
          </p:cNvPr>
          <p:cNvSpPr txBox="1"/>
          <p:nvPr/>
        </p:nvSpPr>
        <p:spPr>
          <a:xfrm>
            <a:off x="4375751" y="383154"/>
            <a:ext cx="6895973" cy="522562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s-A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Presente y futuro de la publicación científica desde la perspectiva de LATAM</a:t>
            </a:r>
            <a:endParaRPr lang="en-US" sz="4000" spc="-5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C15B19B-E7BB-4060-B12F-3CDA8EF16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2160C3-8B30-4F9A-9220-6CF31ED94C50}"/>
              </a:ext>
            </a:extLst>
          </p:cNvPr>
          <p:cNvSpPr txBox="1"/>
          <p:nvPr/>
        </p:nvSpPr>
        <p:spPr>
          <a:xfrm>
            <a:off x="5450212" y="2785678"/>
            <a:ext cx="6413663" cy="564620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Fernanda Beigel</a:t>
            </a:r>
          </a:p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CONICET-Universidad Nacional de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Cuyo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0CD28A1-2961-4EC3-AB3C-81A0D3E207A3}"/>
              </a:ext>
            </a:extLst>
          </p:cNvPr>
          <p:cNvSpPr txBox="1"/>
          <p:nvPr/>
        </p:nvSpPr>
        <p:spPr>
          <a:xfrm>
            <a:off x="502021" y="457686"/>
            <a:ext cx="304118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Focus on Open Science Latin America and Caribbean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CEPAL</a:t>
            </a:r>
          </a:p>
          <a:p>
            <a:r>
              <a:rPr lang="en-US" sz="2800" b="1" dirty="0"/>
              <a:t>June 1, 2022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3653874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DFC79F1-3A3A-40AA-AC0C-121D2CF3F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63433"/>
              </p:ext>
            </p:extLst>
          </p:nvPr>
        </p:nvGraphicFramePr>
        <p:xfrm>
          <a:off x="2936147" y="1194369"/>
          <a:ext cx="6182686" cy="4761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531A4482-3EB8-4ACD-843C-0BD67B18813C}"/>
              </a:ext>
            </a:extLst>
          </p:cNvPr>
          <p:cNvSpPr txBox="1"/>
          <p:nvPr/>
        </p:nvSpPr>
        <p:spPr>
          <a:xfrm>
            <a:off x="3825380" y="499167"/>
            <a:ext cx="438744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OLIVA. </a:t>
            </a:r>
            <a:r>
              <a:rPr lang="es-AR" sz="18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Journals</a:t>
            </a:r>
            <a:r>
              <a:rPr lang="es-AR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AR" sz="18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by</a:t>
            </a:r>
            <a:r>
              <a:rPr lang="es-AR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AR" sz="18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business</a:t>
            </a:r>
            <a:r>
              <a:rPr lang="es-AR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AR" sz="18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model</a:t>
            </a:r>
            <a:r>
              <a:rPr lang="es-AR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n=1.720</a:t>
            </a:r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F1BDB4-79B0-4CFB-9AC7-AF9DFDD69659}"/>
              </a:ext>
            </a:extLst>
          </p:cNvPr>
          <p:cNvSpPr txBox="1"/>
          <p:nvPr/>
        </p:nvSpPr>
        <p:spPr>
          <a:xfrm>
            <a:off x="203434" y="4349504"/>
            <a:ext cx="246426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90%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diamond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A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6ACF8A-1F5E-453A-8485-DD8348D89236}"/>
              </a:ext>
            </a:extLst>
          </p:cNvPr>
          <p:cNvSpPr txBox="1"/>
          <p:nvPr/>
        </p:nvSpPr>
        <p:spPr>
          <a:xfrm>
            <a:off x="9255854" y="2696871"/>
            <a:ext cx="199378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182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journals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APC,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60% are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edited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Brazil</a:t>
            </a:r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47C58E-FF77-780F-B29F-92F68AE2CF44}"/>
              </a:ext>
            </a:extLst>
          </p:cNvPr>
          <p:cNvSpPr txBox="1"/>
          <p:nvPr/>
        </p:nvSpPr>
        <p:spPr>
          <a:xfrm>
            <a:off x="274040" y="6396335"/>
            <a:ext cx="11643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Beigel, F. Packer, A.,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Gallardo</a:t>
            </a:r>
            <a:r>
              <a:rPr lang="es-AR" sz="1200" dirty="0">
                <a:solidFill>
                  <a:schemeClr val="bg1"/>
                </a:solidFill>
                <a:ea typeface="Times New Roman" panose="02020603050405020304" pitchFamily="18" charset="0"/>
              </a:rPr>
              <a:t>, O &amp; </a:t>
            </a:r>
            <a:r>
              <a:rPr lang="es-AR" sz="1200" dirty="0" err="1">
                <a:solidFill>
                  <a:schemeClr val="bg1"/>
                </a:solidFill>
                <a:ea typeface="Times New Roman" panose="02020603050405020304" pitchFamily="18" charset="0"/>
              </a:rPr>
              <a:t>Salatino</a:t>
            </a:r>
            <a:r>
              <a:rPr lang="es-AR" sz="1200" dirty="0">
                <a:solidFill>
                  <a:schemeClr val="bg1"/>
                </a:solidFill>
                <a:ea typeface="Times New Roman" panose="02020603050405020304" pitchFamily="18" charset="0"/>
              </a:rPr>
              <a:t>, M. 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(2022) “OLIVA: La producción científica indexada en América Latina. Diversidad disciplinar, colaboración institucional y multilingüismo en SciELO y Redalyc (1995-2018)” in DADOS,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volume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67, número 1.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Pre-print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available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hlinkClick r:id="rId3"/>
              </a:rPr>
              <a:t>https://doi.org/10.1590/SciELOPreprints.2653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endParaRPr lang="es-A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7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D004A08-1F59-4128-900D-7C8084CE9054}"/>
              </a:ext>
            </a:extLst>
          </p:cNvPr>
          <p:cNvGraphicFramePr>
            <a:graphicFrameLocks noGrp="1"/>
          </p:cNvGraphicFramePr>
          <p:nvPr/>
        </p:nvGraphicFramePr>
        <p:xfrm>
          <a:off x="3926049" y="2147582"/>
          <a:ext cx="3787828" cy="3221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0099">
                  <a:extLst>
                    <a:ext uri="{9D8B030D-6E8A-4147-A177-3AD203B41FA5}">
                      <a16:colId xmlns:a16="http://schemas.microsoft.com/office/drawing/2014/main" val="520656314"/>
                    </a:ext>
                  </a:extLst>
                </a:gridCol>
                <a:gridCol w="2067729">
                  <a:extLst>
                    <a:ext uri="{9D8B030D-6E8A-4147-A177-3AD203B41FA5}">
                      <a16:colId xmlns:a16="http://schemas.microsoft.com/office/drawing/2014/main" val="212383369"/>
                    </a:ext>
                  </a:extLst>
                </a:gridCol>
              </a:tblGrid>
              <a:tr h="460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Language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2000" dirty="0" err="1">
                          <a:effectLst/>
                        </a:rPr>
                        <a:t>Articles</a:t>
                      </a:r>
                      <a:r>
                        <a:rPr lang="es-AR" sz="2000" dirty="0">
                          <a:effectLst/>
                        </a:rPr>
                        <a:t> [%]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5843623"/>
                  </a:ext>
                </a:extLst>
              </a:tr>
              <a:tr h="460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2000" dirty="0" err="1">
                          <a:effectLst/>
                        </a:rPr>
                        <a:t>Spanish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2000">
                          <a:effectLst/>
                        </a:rPr>
                        <a:t>43,7%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4370480"/>
                  </a:ext>
                </a:extLst>
              </a:tr>
              <a:tr h="460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2000" dirty="0">
                          <a:effectLst/>
                        </a:rPr>
                        <a:t>Portuguese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2000">
                          <a:effectLst/>
                        </a:rPr>
                        <a:t>32,09%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0781126"/>
                  </a:ext>
                </a:extLst>
              </a:tr>
              <a:tr h="460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2000" dirty="0">
                          <a:effectLst/>
                        </a:rPr>
                        <a:t>English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2000">
                          <a:effectLst/>
                        </a:rPr>
                        <a:t>23,91%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8991430"/>
                  </a:ext>
                </a:extLst>
              </a:tr>
              <a:tr h="460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2000" dirty="0">
                          <a:effectLst/>
                        </a:rPr>
                        <a:t>French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2000">
                          <a:effectLst/>
                        </a:rPr>
                        <a:t>0,2%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6024821"/>
                  </a:ext>
                </a:extLst>
              </a:tr>
              <a:tr h="460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data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2000">
                          <a:effectLst/>
                        </a:rPr>
                        <a:t>0,12%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2283280"/>
                  </a:ext>
                </a:extLst>
              </a:tr>
              <a:tr h="460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2000">
                          <a:effectLst/>
                        </a:rPr>
                        <a:t>Total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2000" dirty="0">
                          <a:effectLst/>
                        </a:rPr>
                        <a:t>100,0%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0968027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02C3FF6-47D0-423F-A332-9CD6978183BB}"/>
              </a:ext>
            </a:extLst>
          </p:cNvPr>
          <p:cNvSpPr txBox="1"/>
          <p:nvPr/>
        </p:nvSpPr>
        <p:spPr>
          <a:xfrm>
            <a:off x="3282891" y="1258452"/>
            <a:ext cx="6096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OLIVA. Total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Articles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(N=790.304).</a:t>
            </a:r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457617-65ED-EA69-B2F0-4F514D75402A}"/>
              </a:ext>
            </a:extLst>
          </p:cNvPr>
          <p:cNvSpPr txBox="1"/>
          <p:nvPr/>
        </p:nvSpPr>
        <p:spPr>
          <a:xfrm>
            <a:off x="274040" y="6396335"/>
            <a:ext cx="11643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Beigel, F. Packer, A.,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Gallardo</a:t>
            </a:r>
            <a:r>
              <a:rPr lang="es-AR" sz="1200" dirty="0">
                <a:solidFill>
                  <a:schemeClr val="bg1"/>
                </a:solidFill>
                <a:ea typeface="Times New Roman" panose="02020603050405020304" pitchFamily="18" charset="0"/>
              </a:rPr>
              <a:t>, O &amp; </a:t>
            </a:r>
            <a:r>
              <a:rPr lang="es-AR" sz="1200" dirty="0" err="1">
                <a:solidFill>
                  <a:schemeClr val="bg1"/>
                </a:solidFill>
                <a:ea typeface="Times New Roman" panose="02020603050405020304" pitchFamily="18" charset="0"/>
              </a:rPr>
              <a:t>Salatino</a:t>
            </a:r>
            <a:r>
              <a:rPr lang="es-AR" sz="1200" dirty="0">
                <a:solidFill>
                  <a:schemeClr val="bg1"/>
                </a:solidFill>
                <a:ea typeface="Times New Roman" panose="02020603050405020304" pitchFamily="18" charset="0"/>
              </a:rPr>
              <a:t>, M. 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(2022) “OLIVA: La producción científica indexada en América Latina. Diversidad disciplinar, colaboración institucional y multilingüismo en SciELO y Redalyc (1995-2018)” in DADOS,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volume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67, número 1.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Pre-print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available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hlinkClick r:id="rId2"/>
              </a:rPr>
              <a:t>https://doi.org/10.1590/SciELOPreprints.2653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endParaRPr lang="es-A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29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6F2CC84-7CDA-46E9-B04B-E3CB389CA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7" y="208885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EBC87C1-0DB0-4C3B-8A7A-9830D02D3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173587"/>
              </p:ext>
            </p:extLst>
          </p:nvPr>
        </p:nvGraphicFramePr>
        <p:xfrm>
          <a:off x="2033900" y="1692070"/>
          <a:ext cx="7939042" cy="433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55CC5ED-6C2A-4A51-BFBF-60A480B20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7" y="60226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5B79BC-9D13-457B-A0E7-BD0DBA2F1939}"/>
              </a:ext>
            </a:extLst>
          </p:cNvPr>
          <p:cNvSpPr txBox="1"/>
          <p:nvPr/>
        </p:nvSpPr>
        <p:spPr>
          <a:xfrm>
            <a:off x="2305939" y="773329"/>
            <a:ext cx="75801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s-419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OLIVA. </a:t>
            </a:r>
            <a:r>
              <a:rPr lang="es-419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Evolution</a:t>
            </a:r>
            <a:r>
              <a:rPr lang="es-419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419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es-419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419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articles</a:t>
            </a:r>
            <a:r>
              <a:rPr lang="es-419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es-419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Brazilian</a:t>
            </a:r>
            <a:r>
              <a:rPr lang="es-419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419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journals</a:t>
            </a:r>
            <a:r>
              <a:rPr lang="es-419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419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</a:t>
            </a:r>
            <a:r>
              <a:rPr lang="es-419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419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language</a:t>
            </a:r>
            <a:r>
              <a:rPr lang="es-419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2009-2018.</a:t>
            </a:r>
            <a:endParaRPr lang="es-A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03FCA7-F918-75BB-E2CD-4AAB2D3D23CA}"/>
              </a:ext>
            </a:extLst>
          </p:cNvPr>
          <p:cNvSpPr txBox="1"/>
          <p:nvPr/>
        </p:nvSpPr>
        <p:spPr>
          <a:xfrm>
            <a:off x="274040" y="6396335"/>
            <a:ext cx="11643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Beigel, F. Packer, A.,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Gallardo</a:t>
            </a:r>
            <a:r>
              <a:rPr lang="es-AR" sz="1200" dirty="0">
                <a:solidFill>
                  <a:schemeClr val="bg1"/>
                </a:solidFill>
                <a:ea typeface="Times New Roman" panose="02020603050405020304" pitchFamily="18" charset="0"/>
              </a:rPr>
              <a:t>, O &amp; </a:t>
            </a:r>
            <a:r>
              <a:rPr lang="es-AR" sz="1200" dirty="0" err="1">
                <a:solidFill>
                  <a:schemeClr val="bg1"/>
                </a:solidFill>
                <a:ea typeface="Times New Roman" panose="02020603050405020304" pitchFamily="18" charset="0"/>
              </a:rPr>
              <a:t>Salatino</a:t>
            </a:r>
            <a:r>
              <a:rPr lang="es-AR" sz="1200" dirty="0">
                <a:solidFill>
                  <a:schemeClr val="bg1"/>
                </a:solidFill>
                <a:ea typeface="Times New Roman" panose="02020603050405020304" pitchFamily="18" charset="0"/>
              </a:rPr>
              <a:t>, M. 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(2022) “OLIVA: La producción científica indexada en América Latina. Diversidad disciplinar, colaboración institucional y multilingüismo en SciELO y Redalyc (1995-2018)” in DADOS,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volume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67, número 1.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Pre-print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available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hlinkClick r:id="rId3"/>
              </a:rPr>
              <a:t>https://doi.org/10.1590/SciELOPreprints.2653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endParaRPr lang="es-A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75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9017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research assessment are needed to advance towards open science</a:t>
            </a:r>
          </a:p>
        </p:txBody>
      </p:sp>
      <p:graphicFrame>
        <p:nvGraphicFramePr>
          <p:cNvPr id="3076" name="CuadroTexto 6">
            <a:extLst>
              <a:ext uri="{FF2B5EF4-FFF2-40B4-BE49-F238E27FC236}">
                <a16:creationId xmlns:a16="http://schemas.microsoft.com/office/drawing/2014/main" id="{750A8F13-BF51-42E1-BA95-ACFBEE9C8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498996"/>
              </p:ext>
            </p:extLst>
          </p:nvPr>
        </p:nvGraphicFramePr>
        <p:xfrm>
          <a:off x="1253291" y="1553592"/>
          <a:ext cx="9854214" cy="4536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524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E82F917-9634-4280-987A-B423079B6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407" y="-30037"/>
            <a:ext cx="8124593" cy="6858000"/>
          </a:xfrm>
          <a:prstGeom prst="rect">
            <a:avLst/>
          </a:prstGeom>
        </p:spPr>
      </p:pic>
      <p:sp>
        <p:nvSpPr>
          <p:cNvPr id="5" name="Título 6">
            <a:extLst>
              <a:ext uri="{FF2B5EF4-FFF2-40B4-BE49-F238E27FC236}">
                <a16:creationId xmlns:a16="http://schemas.microsoft.com/office/drawing/2014/main" id="{B8E12E02-B801-4A41-AF5B-FDDEC00FBC0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582" y="2104881"/>
            <a:ext cx="10058400" cy="4022725"/>
          </a:xfrm>
        </p:spPr>
        <p:txBody>
          <a:bodyPr>
            <a:normAutofit/>
          </a:bodyPr>
          <a:lstStyle/>
          <a:p>
            <a:r>
              <a:rPr lang="es-AR" sz="4800" dirty="0" err="1"/>
              <a:t>Thank</a:t>
            </a:r>
            <a:r>
              <a:rPr lang="es-AR" sz="4800" dirty="0"/>
              <a:t> </a:t>
            </a:r>
            <a:r>
              <a:rPr lang="es-AR" sz="4800" dirty="0" err="1"/>
              <a:t>you</a:t>
            </a:r>
            <a:br>
              <a:rPr lang="es-AR" sz="4800" dirty="0"/>
            </a:br>
            <a:r>
              <a:rPr lang="es-AR" sz="4800" dirty="0"/>
              <a:t>  Gracias</a:t>
            </a:r>
          </a:p>
        </p:txBody>
      </p:sp>
    </p:spTree>
    <p:extLst>
      <p:ext uri="{BB962C8B-B14F-4D97-AF65-F5344CB8AC3E}">
        <p14:creationId xmlns:p14="http://schemas.microsoft.com/office/powerpoint/2010/main" val="186498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BBDAF14-A9E5-4293-B737-C8EABA20E417}"/>
              </a:ext>
            </a:extLst>
          </p:cNvPr>
          <p:cNvSpPr/>
          <p:nvPr/>
        </p:nvSpPr>
        <p:spPr>
          <a:xfrm>
            <a:off x="2437330" y="936741"/>
            <a:ext cx="2483588" cy="5342277"/>
          </a:xfrm>
          <a:custGeom>
            <a:avLst/>
            <a:gdLst>
              <a:gd name="connsiteX0" fmla="*/ 0 w 2322557"/>
              <a:gd name="connsiteY0" fmla="*/ 232256 h 4748269"/>
              <a:gd name="connsiteX1" fmla="*/ 232256 w 2322557"/>
              <a:gd name="connsiteY1" fmla="*/ 0 h 4748269"/>
              <a:gd name="connsiteX2" fmla="*/ 2090301 w 2322557"/>
              <a:gd name="connsiteY2" fmla="*/ 0 h 4748269"/>
              <a:gd name="connsiteX3" fmla="*/ 2322557 w 2322557"/>
              <a:gd name="connsiteY3" fmla="*/ 232256 h 4748269"/>
              <a:gd name="connsiteX4" fmla="*/ 2322557 w 2322557"/>
              <a:gd name="connsiteY4" fmla="*/ 4516013 h 4748269"/>
              <a:gd name="connsiteX5" fmla="*/ 2090301 w 2322557"/>
              <a:gd name="connsiteY5" fmla="*/ 4748269 h 4748269"/>
              <a:gd name="connsiteX6" fmla="*/ 232256 w 2322557"/>
              <a:gd name="connsiteY6" fmla="*/ 4748269 h 4748269"/>
              <a:gd name="connsiteX7" fmla="*/ 0 w 2322557"/>
              <a:gd name="connsiteY7" fmla="*/ 4516013 h 4748269"/>
              <a:gd name="connsiteX8" fmla="*/ 0 w 2322557"/>
              <a:gd name="connsiteY8" fmla="*/ 232256 h 47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2557" h="4748269">
                <a:moveTo>
                  <a:pt x="0" y="232256"/>
                </a:moveTo>
                <a:cubicBezTo>
                  <a:pt x="0" y="103985"/>
                  <a:pt x="103985" y="0"/>
                  <a:pt x="232256" y="0"/>
                </a:cubicBezTo>
                <a:lnTo>
                  <a:pt x="2090301" y="0"/>
                </a:lnTo>
                <a:cubicBezTo>
                  <a:pt x="2218572" y="0"/>
                  <a:pt x="2322557" y="103985"/>
                  <a:pt x="2322557" y="232256"/>
                </a:cubicBezTo>
                <a:lnTo>
                  <a:pt x="2322557" y="4516013"/>
                </a:lnTo>
                <a:cubicBezTo>
                  <a:pt x="2322557" y="4644284"/>
                  <a:pt x="2218572" y="4748269"/>
                  <a:pt x="2090301" y="4748269"/>
                </a:cubicBezTo>
                <a:lnTo>
                  <a:pt x="232256" y="4748269"/>
                </a:lnTo>
                <a:cubicBezTo>
                  <a:pt x="103985" y="4748269"/>
                  <a:pt x="0" y="4644284"/>
                  <a:pt x="0" y="4516013"/>
                </a:cubicBezTo>
                <a:lnTo>
                  <a:pt x="0" y="232256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3426659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Regional indexing systems and diamond journals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0EE4F1-4E2D-48FC-A5A3-24AC363FBC13}"/>
              </a:ext>
            </a:extLst>
          </p:cNvPr>
          <p:cNvGrpSpPr/>
          <p:nvPr/>
        </p:nvGrpSpPr>
        <p:grpSpPr>
          <a:xfrm>
            <a:off x="2672863" y="912899"/>
            <a:ext cx="9519137" cy="5705232"/>
            <a:chOff x="-2944828" y="1015738"/>
            <a:chExt cx="11988303" cy="509407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FDD675D-CE98-4F2F-AB4A-CE99D9F5B3FF}"/>
                </a:ext>
              </a:extLst>
            </p:cNvPr>
            <p:cNvGrpSpPr/>
            <p:nvPr/>
          </p:nvGrpSpPr>
          <p:grpSpPr>
            <a:xfrm>
              <a:off x="6109446" y="1015738"/>
              <a:ext cx="2934029" cy="4736741"/>
              <a:chOff x="6109446" y="1015738"/>
              <a:chExt cx="2934029" cy="4736741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43A709-B833-4513-9F3E-6997BF10DD57}"/>
                  </a:ext>
                </a:extLst>
              </p:cNvPr>
              <p:cNvSpPr/>
              <p:nvPr/>
            </p:nvSpPr>
            <p:spPr>
              <a:xfrm>
                <a:off x="6109446" y="1015738"/>
                <a:ext cx="2934029" cy="4736741"/>
              </a:xfrm>
              <a:custGeom>
                <a:avLst/>
                <a:gdLst>
                  <a:gd name="connsiteX0" fmla="*/ 0 w 2322557"/>
                  <a:gd name="connsiteY0" fmla="*/ 232256 h 4748269"/>
                  <a:gd name="connsiteX1" fmla="*/ 232256 w 2322557"/>
                  <a:gd name="connsiteY1" fmla="*/ 0 h 4748269"/>
                  <a:gd name="connsiteX2" fmla="*/ 2090301 w 2322557"/>
                  <a:gd name="connsiteY2" fmla="*/ 0 h 4748269"/>
                  <a:gd name="connsiteX3" fmla="*/ 2322557 w 2322557"/>
                  <a:gd name="connsiteY3" fmla="*/ 232256 h 4748269"/>
                  <a:gd name="connsiteX4" fmla="*/ 2322557 w 2322557"/>
                  <a:gd name="connsiteY4" fmla="*/ 4516013 h 4748269"/>
                  <a:gd name="connsiteX5" fmla="*/ 2090301 w 2322557"/>
                  <a:gd name="connsiteY5" fmla="*/ 4748269 h 4748269"/>
                  <a:gd name="connsiteX6" fmla="*/ 232256 w 2322557"/>
                  <a:gd name="connsiteY6" fmla="*/ 4748269 h 4748269"/>
                  <a:gd name="connsiteX7" fmla="*/ 0 w 2322557"/>
                  <a:gd name="connsiteY7" fmla="*/ 4516013 h 4748269"/>
                  <a:gd name="connsiteX8" fmla="*/ 0 w 2322557"/>
                  <a:gd name="connsiteY8" fmla="*/ 232256 h 4748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2557" h="4748269">
                    <a:moveTo>
                      <a:pt x="0" y="232256"/>
                    </a:moveTo>
                    <a:cubicBezTo>
                      <a:pt x="0" y="103985"/>
                      <a:pt x="103985" y="0"/>
                      <a:pt x="232256" y="0"/>
                    </a:cubicBezTo>
                    <a:lnTo>
                      <a:pt x="2090301" y="0"/>
                    </a:lnTo>
                    <a:cubicBezTo>
                      <a:pt x="2218572" y="0"/>
                      <a:pt x="2322557" y="103985"/>
                      <a:pt x="2322557" y="232256"/>
                    </a:cubicBezTo>
                    <a:lnTo>
                      <a:pt x="2322557" y="4516013"/>
                    </a:lnTo>
                    <a:cubicBezTo>
                      <a:pt x="2322557" y="4644284"/>
                      <a:pt x="2218572" y="4748269"/>
                      <a:pt x="2090301" y="4748269"/>
                    </a:cubicBezTo>
                    <a:lnTo>
                      <a:pt x="232256" y="4748269"/>
                    </a:lnTo>
                    <a:cubicBezTo>
                      <a:pt x="103985" y="4748269"/>
                      <a:pt x="0" y="4644284"/>
                      <a:pt x="0" y="4516013"/>
                    </a:cubicBezTo>
                    <a:lnTo>
                      <a:pt x="0" y="232256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2870" tIns="102870" rIns="102870" bIns="3426659" numCol="1" spcCol="1270" anchor="ctr" anchorCtr="0">
                <a:noAutofit/>
              </a:bodyPr>
              <a:lstStyle/>
              <a:p>
                <a:pPr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B78779A-E91D-4489-B011-9AB643A3EE79}"/>
                  </a:ext>
                </a:extLst>
              </p:cNvPr>
              <p:cNvSpPr/>
              <p:nvPr/>
            </p:nvSpPr>
            <p:spPr>
              <a:xfrm>
                <a:off x="6304633" y="2531190"/>
                <a:ext cx="2624953" cy="3082001"/>
              </a:xfrm>
              <a:custGeom>
                <a:avLst/>
                <a:gdLst>
                  <a:gd name="connsiteX0" fmla="*/ 0 w 2624954"/>
                  <a:gd name="connsiteY0" fmla="*/ 262495 h 3082001"/>
                  <a:gd name="connsiteX1" fmla="*/ 262495 w 2624954"/>
                  <a:gd name="connsiteY1" fmla="*/ 0 h 3082001"/>
                  <a:gd name="connsiteX2" fmla="*/ 2362459 w 2624954"/>
                  <a:gd name="connsiteY2" fmla="*/ 0 h 3082001"/>
                  <a:gd name="connsiteX3" fmla="*/ 2624954 w 2624954"/>
                  <a:gd name="connsiteY3" fmla="*/ 262495 h 3082001"/>
                  <a:gd name="connsiteX4" fmla="*/ 2624954 w 2624954"/>
                  <a:gd name="connsiteY4" fmla="*/ 2819506 h 3082001"/>
                  <a:gd name="connsiteX5" fmla="*/ 2362459 w 2624954"/>
                  <a:gd name="connsiteY5" fmla="*/ 3082001 h 3082001"/>
                  <a:gd name="connsiteX6" fmla="*/ 262495 w 2624954"/>
                  <a:gd name="connsiteY6" fmla="*/ 3082001 h 3082001"/>
                  <a:gd name="connsiteX7" fmla="*/ 0 w 2624954"/>
                  <a:gd name="connsiteY7" fmla="*/ 2819506 h 3082001"/>
                  <a:gd name="connsiteX8" fmla="*/ 0 w 2624954"/>
                  <a:gd name="connsiteY8" fmla="*/ 262495 h 3082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4954" h="3082001">
                    <a:moveTo>
                      <a:pt x="0" y="262495"/>
                    </a:moveTo>
                    <a:cubicBezTo>
                      <a:pt x="0" y="117523"/>
                      <a:pt x="117523" y="0"/>
                      <a:pt x="262495" y="0"/>
                    </a:cubicBezTo>
                    <a:lnTo>
                      <a:pt x="2362459" y="0"/>
                    </a:lnTo>
                    <a:cubicBezTo>
                      <a:pt x="2507431" y="0"/>
                      <a:pt x="2624954" y="117523"/>
                      <a:pt x="2624954" y="262495"/>
                    </a:cubicBezTo>
                    <a:lnTo>
                      <a:pt x="2624954" y="2819506"/>
                    </a:lnTo>
                    <a:cubicBezTo>
                      <a:pt x="2624954" y="2964478"/>
                      <a:pt x="2507431" y="3082001"/>
                      <a:pt x="2362459" y="3082001"/>
                    </a:cubicBezTo>
                    <a:lnTo>
                      <a:pt x="262495" y="3082001"/>
                    </a:lnTo>
                    <a:cubicBezTo>
                      <a:pt x="117523" y="3082001"/>
                      <a:pt x="0" y="2964478"/>
                      <a:pt x="0" y="2819506"/>
                    </a:cubicBezTo>
                    <a:lnTo>
                      <a:pt x="0" y="262495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7522" tIns="107362" rIns="117522" bIns="107362" numCol="1" spcCol="1270" anchor="ctr" anchorCtr="0">
                <a:no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400" b="1" dirty="0">
                  <a:solidFill>
                    <a:schemeClr val="bg1">
                      <a:lumMod val="95000"/>
                    </a:schemeClr>
                  </a:solidFill>
                  <a:cs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:endParaRPr lang="en-US" sz="1400" b="1" dirty="0">
                  <a:solidFill>
                    <a:schemeClr val="bg1">
                      <a:lumMod val="95000"/>
                    </a:schemeClr>
                  </a:solidFill>
                  <a:cs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:r>
                  <a:rPr lang="en-US" sz="1200" b="1" dirty="0">
                    <a:solidFill>
                      <a:schemeClr val="bg1">
                        <a:lumMod val="95000"/>
                      </a:schemeClr>
                    </a:solidFill>
                    <a:ea typeface="Arial" panose="020B0604020202020204" pitchFamily="34" charset="0"/>
                  </a:rPr>
                  <a:t>Regional tradition of University Extension with long-existing social interactions  and co-production of knowledge</a:t>
                </a:r>
              </a:p>
              <a:p>
                <a:pPr algn="ctr">
                  <a:spcBef>
                    <a:spcPct val="0"/>
                  </a:spcBef>
                  <a:defRPr/>
                </a:pPr>
                <a:endParaRPr lang="en-US" sz="1200" b="1" dirty="0">
                  <a:solidFill>
                    <a:schemeClr val="bg1">
                      <a:lumMod val="95000"/>
                    </a:schemeClr>
                  </a:solidFill>
                  <a:ea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:r>
                  <a:rPr lang="en-US" sz="1200" b="1" dirty="0">
                    <a:solidFill>
                      <a:srgbClr val="00B050"/>
                    </a:solidFill>
                    <a:ea typeface="Arial" panose="020B0604020202020204" pitchFamily="34" charset="0"/>
                  </a:rPr>
                  <a:t>Third Mission</a:t>
                </a:r>
              </a:p>
              <a:p>
                <a:pPr algn="ctr">
                  <a:spcBef>
                    <a:spcPct val="0"/>
                  </a:spcBef>
                  <a:defRPr/>
                </a:pPr>
                <a:endParaRPr lang="en-US" sz="1400" b="1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:endParaRPr lang="en-US" sz="1400" b="1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:endParaRPr lang="en-US" sz="1400" b="1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:endParaRPr lang="en-US" sz="1400" b="1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:r>
                  <a:rPr lang="en-US" sz="1400" b="1" dirty="0">
                    <a:solidFill>
                      <a:schemeClr val="bg1">
                        <a:lumMod val="95000"/>
                      </a:schemeClr>
                    </a:solidFill>
                  </a:rPr>
                  <a:t>Major public universities </a:t>
                </a:r>
              </a:p>
              <a:p>
                <a:pPr algn="ctr">
                  <a:spcBef>
                    <a:spcPct val="0"/>
                  </a:spcBef>
                  <a:defRPr/>
                </a:pPr>
                <a:r>
                  <a:rPr lang="en-US" sz="1400" b="1" dirty="0">
                    <a:solidFill>
                      <a:schemeClr val="bg1">
                        <a:lumMod val="95000"/>
                      </a:schemeClr>
                    </a:solidFill>
                  </a:rPr>
                  <a:t>since 1900</a:t>
                </a:r>
              </a:p>
              <a:p>
                <a:pPr algn="ctr">
                  <a:spcBef>
                    <a:spcPct val="0"/>
                  </a:spcBef>
                  <a:defRPr/>
                </a:pPr>
                <a:endParaRPr lang="en-US" sz="1400" b="1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:endParaRPr lang="en-US" sz="14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6C1A0D8-10C5-4C6D-B50E-D0675F326AE2}"/>
                </a:ext>
              </a:extLst>
            </p:cNvPr>
            <p:cNvGrpSpPr/>
            <p:nvPr/>
          </p:nvGrpSpPr>
          <p:grpSpPr>
            <a:xfrm>
              <a:off x="3233626" y="1047891"/>
              <a:ext cx="2843819" cy="5061921"/>
              <a:chOff x="3233626" y="1047891"/>
              <a:chExt cx="2843819" cy="506192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AA52FDF-519C-45B4-A4F8-8C02BB0E3270}"/>
                  </a:ext>
                </a:extLst>
              </p:cNvPr>
              <p:cNvSpPr/>
              <p:nvPr/>
            </p:nvSpPr>
            <p:spPr>
              <a:xfrm>
                <a:off x="3233626" y="1047891"/>
                <a:ext cx="2843819" cy="4748269"/>
              </a:xfrm>
              <a:custGeom>
                <a:avLst/>
                <a:gdLst>
                  <a:gd name="connsiteX0" fmla="*/ 0 w 2322557"/>
                  <a:gd name="connsiteY0" fmla="*/ 232256 h 4748269"/>
                  <a:gd name="connsiteX1" fmla="*/ 232256 w 2322557"/>
                  <a:gd name="connsiteY1" fmla="*/ 0 h 4748269"/>
                  <a:gd name="connsiteX2" fmla="*/ 2090301 w 2322557"/>
                  <a:gd name="connsiteY2" fmla="*/ 0 h 4748269"/>
                  <a:gd name="connsiteX3" fmla="*/ 2322557 w 2322557"/>
                  <a:gd name="connsiteY3" fmla="*/ 232256 h 4748269"/>
                  <a:gd name="connsiteX4" fmla="*/ 2322557 w 2322557"/>
                  <a:gd name="connsiteY4" fmla="*/ 4516013 h 4748269"/>
                  <a:gd name="connsiteX5" fmla="*/ 2090301 w 2322557"/>
                  <a:gd name="connsiteY5" fmla="*/ 4748269 h 4748269"/>
                  <a:gd name="connsiteX6" fmla="*/ 232256 w 2322557"/>
                  <a:gd name="connsiteY6" fmla="*/ 4748269 h 4748269"/>
                  <a:gd name="connsiteX7" fmla="*/ 0 w 2322557"/>
                  <a:gd name="connsiteY7" fmla="*/ 4516013 h 4748269"/>
                  <a:gd name="connsiteX8" fmla="*/ 0 w 2322557"/>
                  <a:gd name="connsiteY8" fmla="*/ 232256 h 4748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2557" h="4748269">
                    <a:moveTo>
                      <a:pt x="0" y="232256"/>
                    </a:moveTo>
                    <a:cubicBezTo>
                      <a:pt x="0" y="103985"/>
                      <a:pt x="103985" y="0"/>
                      <a:pt x="232256" y="0"/>
                    </a:cubicBezTo>
                    <a:lnTo>
                      <a:pt x="2090301" y="0"/>
                    </a:lnTo>
                    <a:cubicBezTo>
                      <a:pt x="2218572" y="0"/>
                      <a:pt x="2322557" y="103985"/>
                      <a:pt x="2322557" y="232256"/>
                    </a:cubicBezTo>
                    <a:lnTo>
                      <a:pt x="2322557" y="4516013"/>
                    </a:lnTo>
                    <a:cubicBezTo>
                      <a:pt x="2322557" y="4644284"/>
                      <a:pt x="2218572" y="4748269"/>
                      <a:pt x="2090301" y="4748269"/>
                    </a:cubicBezTo>
                    <a:lnTo>
                      <a:pt x="232256" y="4748269"/>
                    </a:lnTo>
                    <a:cubicBezTo>
                      <a:pt x="103985" y="4748269"/>
                      <a:pt x="0" y="4644284"/>
                      <a:pt x="0" y="4516013"/>
                    </a:cubicBezTo>
                    <a:lnTo>
                      <a:pt x="0" y="232256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2870" tIns="102870" rIns="102870" bIns="3426659" numCol="1" spcCol="1270" anchor="ctr" anchorCtr="0">
                <a:noAutofit/>
              </a:bodyPr>
              <a:lstStyle/>
              <a:p>
                <a:pPr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Open Access national laws and regional network of repositories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F8B5D7F-0FED-46D7-A6FB-ECE7EA0358AF}"/>
                  </a:ext>
                </a:extLst>
              </p:cNvPr>
              <p:cNvSpPr/>
              <p:nvPr/>
            </p:nvSpPr>
            <p:spPr>
              <a:xfrm>
                <a:off x="3356408" y="3024799"/>
                <a:ext cx="2638123" cy="308501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1" name="Rectangle: Rounded Corners 4">
                <a:extLst>
                  <a:ext uri="{FF2B5EF4-FFF2-40B4-BE49-F238E27FC236}">
                    <a16:creationId xmlns:a16="http://schemas.microsoft.com/office/drawing/2014/main" id="{ED0ECC43-A936-425E-9F6A-78F3E0063BED}"/>
                  </a:ext>
                </a:extLst>
              </p:cNvPr>
              <p:cNvSpPr txBox="1"/>
              <p:nvPr/>
            </p:nvSpPr>
            <p:spPr>
              <a:xfrm>
                <a:off x="3329299" y="3072544"/>
                <a:ext cx="2544028" cy="28633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640" tIns="30480" rIns="40640" bIns="30480" numCol="1" spcCol="1270" anchor="ctr" anchorCtr="0">
                <a:noAutofit/>
              </a:bodyPr>
              <a:lstStyle/>
              <a:p>
                <a:pPr lvl="0" algn="ctr"/>
                <a:r>
                  <a:rPr lang="en-US" b="1" dirty="0">
                    <a:solidFill>
                      <a:schemeClr val="bg1">
                        <a:lumMod val="95000"/>
                      </a:schemeClr>
                    </a:solidFill>
                  </a:rPr>
                  <a:t>Legislation</a:t>
                </a:r>
              </a:p>
              <a:p>
                <a:pPr lvl="0" algn="ctr"/>
                <a:endParaRPr lang="en-US" sz="1400" b="1" dirty="0">
                  <a:solidFill>
                    <a:schemeClr val="bg1">
                      <a:lumMod val="95000"/>
                    </a:schemeClr>
                  </a:solidFill>
                  <a:ea typeface="Arial" panose="020B0604020202020204" pitchFamily="34" charset="0"/>
                </a:endParaRPr>
              </a:p>
              <a:p>
                <a:pPr lvl="0" algn="ctr"/>
                <a:endParaRPr lang="en-US" sz="1400" b="1" dirty="0">
                  <a:solidFill>
                    <a:schemeClr val="bg1">
                      <a:lumMod val="95000"/>
                    </a:schemeClr>
                  </a:solidFill>
                  <a:ea typeface="Arial" panose="020B0604020202020204" pitchFamily="34" charset="0"/>
                </a:endParaRPr>
              </a:p>
              <a:p>
                <a:pPr lvl="0" algn="ctr"/>
                <a:r>
                  <a:rPr lang="en-US" sz="1400" b="1" dirty="0">
                    <a:solidFill>
                      <a:schemeClr val="bg1">
                        <a:lumMod val="95000"/>
                      </a:schemeClr>
                    </a:solidFill>
                    <a:ea typeface="Arial" panose="020B0604020202020204" pitchFamily="34" charset="0"/>
                  </a:rPr>
                  <a:t>Perú (2013)</a:t>
                </a:r>
              </a:p>
              <a:p>
                <a:pPr lvl="0" algn="ctr"/>
                <a:r>
                  <a:rPr lang="en-US" sz="1400" b="1" dirty="0">
                    <a:solidFill>
                      <a:schemeClr val="bg1">
                        <a:lumMod val="95000"/>
                      </a:schemeClr>
                    </a:solidFill>
                    <a:ea typeface="Arial" panose="020B0604020202020204" pitchFamily="34" charset="0"/>
                  </a:rPr>
                  <a:t> Argentina (2013)</a:t>
                </a:r>
              </a:p>
              <a:p>
                <a:pPr lvl="0" algn="ctr"/>
                <a:r>
                  <a:rPr lang="en-US" sz="1400" b="1" dirty="0">
                    <a:solidFill>
                      <a:schemeClr val="bg1">
                        <a:lumMod val="95000"/>
                      </a:schemeClr>
                    </a:solidFill>
                    <a:ea typeface="Arial" panose="020B0604020202020204" pitchFamily="34" charset="0"/>
                  </a:rPr>
                  <a:t> México (2014)</a:t>
                </a:r>
              </a:p>
              <a:p>
                <a:pPr lvl="0" algn="ctr"/>
                <a:r>
                  <a:rPr lang="en-US" sz="1400" b="1" dirty="0">
                    <a:solidFill>
                      <a:schemeClr val="bg1">
                        <a:lumMod val="95000"/>
                      </a:schemeClr>
                    </a:solidFill>
                    <a:ea typeface="Arial" panose="020B0604020202020204" pitchFamily="34" charset="0"/>
                  </a:rPr>
                  <a:t> Uruguay (2013)</a:t>
                </a:r>
              </a:p>
              <a:p>
                <a:pPr lvl="0" algn="ctr"/>
                <a:endParaRPr lang="en-US" b="1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lvl="0" algn="ctr"/>
                <a:r>
                  <a:rPr lang="en-US" b="1" dirty="0">
                    <a:solidFill>
                      <a:schemeClr val="bg1">
                        <a:lumMod val="95000"/>
                      </a:schemeClr>
                    </a:solidFill>
                  </a:rPr>
                  <a:t>LA </a:t>
                </a:r>
                <a:r>
                  <a:rPr lang="en-US" b="1" dirty="0" err="1">
                    <a:solidFill>
                      <a:schemeClr val="bg1">
                        <a:lumMod val="95000"/>
                      </a:schemeClr>
                    </a:solidFill>
                  </a:rPr>
                  <a:t>Referencia</a:t>
                </a:r>
                <a:endParaRPr lang="en-US" b="1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lvl="0" algn="ctr"/>
                <a:endParaRPr lang="es-AR" sz="1400" b="1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lvl="0" algn="ctr"/>
                <a:endParaRPr lang="es-AR" sz="1400" b="1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lvl="0" algn="ctr"/>
                <a:r>
                  <a:rPr lang="es-AR" sz="1400" b="1" dirty="0" err="1">
                    <a:solidFill>
                      <a:schemeClr val="bg1">
                        <a:lumMod val="95000"/>
                      </a:schemeClr>
                    </a:solidFill>
                  </a:rPr>
                  <a:t>Federation</a:t>
                </a:r>
                <a:r>
                  <a:rPr lang="es-AR" sz="1400" b="1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s-AR" sz="1400" b="1" dirty="0" err="1">
                    <a:solidFill>
                      <a:schemeClr val="bg1">
                        <a:lumMod val="95000"/>
                      </a:schemeClr>
                    </a:solidFill>
                  </a:rPr>
                  <a:t>of</a:t>
                </a:r>
                <a:r>
                  <a:rPr lang="es-AR" sz="1400" b="1" dirty="0">
                    <a:solidFill>
                      <a:schemeClr val="bg1">
                        <a:lumMod val="95000"/>
                      </a:schemeClr>
                    </a:solidFill>
                  </a:rPr>
                  <a:t> 10 </a:t>
                </a:r>
                <a:r>
                  <a:rPr lang="es-AR" sz="1400" b="1" dirty="0" err="1">
                    <a:solidFill>
                      <a:schemeClr val="bg1">
                        <a:lumMod val="95000"/>
                      </a:schemeClr>
                    </a:solidFill>
                  </a:rPr>
                  <a:t>countries</a:t>
                </a:r>
                <a:r>
                  <a:rPr lang="es-AR" sz="1400" b="1" dirty="0">
                    <a:solidFill>
                      <a:schemeClr val="bg1">
                        <a:lumMod val="95000"/>
                      </a:schemeClr>
                    </a:solidFill>
                  </a:rPr>
                  <a:t>, </a:t>
                </a:r>
                <a:r>
                  <a:rPr lang="es-AR" sz="1400" b="1" dirty="0" err="1">
                    <a:solidFill>
                      <a:schemeClr val="bg1">
                        <a:lumMod val="95000"/>
                      </a:schemeClr>
                    </a:solidFill>
                  </a:rPr>
                  <a:t>harvesting</a:t>
                </a:r>
                <a:r>
                  <a:rPr lang="es-AR" sz="1400" b="1" dirty="0">
                    <a:solidFill>
                      <a:schemeClr val="bg1">
                        <a:lumMod val="95000"/>
                      </a:schemeClr>
                    </a:solidFill>
                  </a:rPr>
                  <a:t> 790 </a:t>
                </a:r>
                <a:r>
                  <a:rPr lang="es-AR" sz="1400" b="1" dirty="0" err="1">
                    <a:solidFill>
                      <a:schemeClr val="bg1">
                        <a:lumMod val="95000"/>
                      </a:schemeClr>
                    </a:solidFill>
                  </a:rPr>
                  <a:t>institutions</a:t>
                </a:r>
                <a:r>
                  <a:rPr lang="es-AR" sz="1400" b="1" dirty="0">
                    <a:solidFill>
                      <a:schemeClr val="bg1">
                        <a:lumMod val="95000"/>
                      </a:schemeClr>
                    </a:solidFill>
                  </a:rPr>
                  <a:t> 3.115.141documents </a:t>
                </a:r>
                <a:endParaRPr lang="en-US" sz="14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45DD584-E8CD-4DE9-A3E9-AA31BE05BB03}"/>
                </a:ext>
              </a:extLst>
            </p:cNvPr>
            <p:cNvGrpSpPr/>
            <p:nvPr/>
          </p:nvGrpSpPr>
          <p:grpSpPr>
            <a:xfrm>
              <a:off x="-2944828" y="2872248"/>
              <a:ext cx="2638123" cy="3215332"/>
              <a:chOff x="-1019830" y="1211402"/>
              <a:chExt cx="2638123" cy="321533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AFE9E26-AFF7-4B1F-BD8E-743AA8761D5C}"/>
                  </a:ext>
                </a:extLst>
              </p:cNvPr>
              <p:cNvSpPr/>
              <p:nvPr/>
            </p:nvSpPr>
            <p:spPr>
              <a:xfrm>
                <a:off x="-1019830" y="1341721"/>
                <a:ext cx="2638123" cy="3085013"/>
              </a:xfrm>
              <a:prstGeom prst="roundRect">
                <a:avLst>
                  <a:gd name="adj" fmla="val 10000"/>
                </a:avLst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ectangle: Rounded Corners 4">
                <a:extLst>
                  <a:ext uri="{FF2B5EF4-FFF2-40B4-BE49-F238E27FC236}">
                    <a16:creationId xmlns:a16="http://schemas.microsoft.com/office/drawing/2014/main" id="{853FE044-9D3D-4514-9B18-1F93516534A2}"/>
                  </a:ext>
                </a:extLst>
              </p:cNvPr>
              <p:cNvSpPr txBox="1"/>
              <p:nvPr/>
            </p:nvSpPr>
            <p:spPr>
              <a:xfrm>
                <a:off x="-994349" y="1211402"/>
                <a:ext cx="2483587" cy="3002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640" tIns="30480" rIns="40640" bIns="30480" numCol="1" spcCol="1270" anchor="ctr" anchorCtr="0">
                <a:noAutofit/>
              </a:bodyPr>
              <a:lstStyle/>
              <a:p>
                <a:pPr lvl="0" algn="ctr"/>
                <a:r>
                  <a:rPr lang="en-US" sz="1600" b="1" dirty="0">
                    <a:solidFill>
                      <a:schemeClr val="bg1">
                        <a:lumMod val="95000"/>
                      </a:schemeClr>
                    </a:solidFill>
                  </a:rPr>
                  <a:t>BIREME (1967) CLACSO (1967)</a:t>
                </a:r>
              </a:p>
              <a:p>
                <a:pPr lvl="0" algn="ctr"/>
                <a:endParaRPr lang="en-US" sz="1600" b="1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lvl="0" algn="ctr"/>
                <a:endParaRPr lang="en-US" sz="1600" b="1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lvl="0" algn="ctr"/>
                <a:r>
                  <a:rPr lang="en-US" sz="1600" b="1" dirty="0">
                    <a:solidFill>
                      <a:schemeClr val="bg1">
                        <a:lumMod val="95000"/>
                      </a:schemeClr>
                    </a:solidFill>
                  </a:rPr>
                  <a:t>LATINDEX 1995 </a:t>
                </a:r>
              </a:p>
              <a:p>
                <a:pPr lvl="0" algn="ctr"/>
                <a:r>
                  <a:rPr lang="en-US" sz="1600" b="1" dirty="0">
                    <a:solidFill>
                      <a:schemeClr val="bg1">
                        <a:lumMod val="95000"/>
                      </a:schemeClr>
                    </a:solidFill>
                  </a:rPr>
                  <a:t>SCIELO 1998 </a:t>
                </a:r>
              </a:p>
              <a:p>
                <a:pPr lvl="0" algn="ctr"/>
                <a:r>
                  <a:rPr lang="en-US" sz="1600" b="1" dirty="0">
                    <a:solidFill>
                      <a:schemeClr val="bg1">
                        <a:lumMod val="95000"/>
                      </a:schemeClr>
                    </a:solidFill>
                  </a:rPr>
                  <a:t>REDALYC 2003</a:t>
                </a:r>
              </a:p>
              <a:p>
                <a:pPr lvl="0" algn="ctr"/>
                <a:r>
                  <a:rPr lang="en-US" sz="1600" b="1" dirty="0">
                    <a:solidFill>
                      <a:schemeClr val="bg1">
                        <a:lumMod val="95000"/>
                      </a:schemeClr>
                    </a:solidFill>
                  </a:rPr>
                  <a:t>BIBLAT</a:t>
                </a:r>
              </a:p>
              <a:p>
                <a:pPr lvl="0" algn="ctr"/>
                <a:endParaRPr lang="en-US" sz="1600" b="1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lvl="0" algn="ctr"/>
                <a:r>
                  <a:rPr lang="en-US" sz="1600" b="1" dirty="0">
                    <a:solidFill>
                      <a:schemeClr val="bg1">
                        <a:lumMod val="95000"/>
                      </a:schemeClr>
                    </a:solidFill>
                  </a:rPr>
                  <a:t>25% of the total diamond journals</a:t>
                </a:r>
                <a:endParaRPr lang="en-US" sz="16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id="{390AEB47-4C01-4201-879C-1486C6B1EEDE}"/>
              </a:ext>
            </a:extLst>
          </p:cNvPr>
          <p:cNvGrpSpPr/>
          <p:nvPr/>
        </p:nvGrpSpPr>
        <p:grpSpPr>
          <a:xfrm>
            <a:off x="31218" y="1022606"/>
            <a:ext cx="7443588" cy="5332202"/>
            <a:chOff x="0" y="3857002"/>
            <a:chExt cx="9068235" cy="4739315"/>
          </a:xfrm>
        </p:grpSpPr>
        <p:sp>
          <p:nvSpPr>
            <p:cNvPr id="23" name="Freeform: Shape 5">
              <a:extLst>
                <a:ext uri="{FF2B5EF4-FFF2-40B4-BE49-F238E27FC236}">
                  <a16:creationId xmlns:a16="http://schemas.microsoft.com/office/drawing/2014/main" id="{5BA2D762-CC00-4B61-8409-7EC8816524AF}"/>
                </a:ext>
              </a:extLst>
            </p:cNvPr>
            <p:cNvSpPr/>
            <p:nvPr/>
          </p:nvSpPr>
          <p:spPr>
            <a:xfrm>
              <a:off x="0" y="3878193"/>
              <a:ext cx="2843819" cy="4718124"/>
            </a:xfrm>
            <a:custGeom>
              <a:avLst/>
              <a:gdLst>
                <a:gd name="connsiteX0" fmla="*/ 0 w 2322557"/>
                <a:gd name="connsiteY0" fmla="*/ 232256 h 4748269"/>
                <a:gd name="connsiteX1" fmla="*/ 232256 w 2322557"/>
                <a:gd name="connsiteY1" fmla="*/ 0 h 4748269"/>
                <a:gd name="connsiteX2" fmla="*/ 2090301 w 2322557"/>
                <a:gd name="connsiteY2" fmla="*/ 0 h 4748269"/>
                <a:gd name="connsiteX3" fmla="*/ 2322557 w 2322557"/>
                <a:gd name="connsiteY3" fmla="*/ 232256 h 4748269"/>
                <a:gd name="connsiteX4" fmla="*/ 2322557 w 2322557"/>
                <a:gd name="connsiteY4" fmla="*/ 4516013 h 4748269"/>
                <a:gd name="connsiteX5" fmla="*/ 2090301 w 2322557"/>
                <a:gd name="connsiteY5" fmla="*/ 4748269 h 4748269"/>
                <a:gd name="connsiteX6" fmla="*/ 232256 w 2322557"/>
                <a:gd name="connsiteY6" fmla="*/ 4748269 h 4748269"/>
                <a:gd name="connsiteX7" fmla="*/ 0 w 2322557"/>
                <a:gd name="connsiteY7" fmla="*/ 4516013 h 4748269"/>
                <a:gd name="connsiteX8" fmla="*/ 0 w 2322557"/>
                <a:gd name="connsiteY8" fmla="*/ 232256 h 474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2557" h="4748269">
                  <a:moveTo>
                    <a:pt x="0" y="232256"/>
                  </a:moveTo>
                  <a:cubicBezTo>
                    <a:pt x="0" y="103985"/>
                    <a:pt x="103985" y="0"/>
                    <a:pt x="232256" y="0"/>
                  </a:cubicBezTo>
                  <a:lnTo>
                    <a:pt x="2090301" y="0"/>
                  </a:lnTo>
                  <a:cubicBezTo>
                    <a:pt x="2218572" y="0"/>
                    <a:pt x="2322557" y="103985"/>
                    <a:pt x="2322557" y="232256"/>
                  </a:cubicBezTo>
                  <a:lnTo>
                    <a:pt x="2322557" y="4516013"/>
                  </a:lnTo>
                  <a:cubicBezTo>
                    <a:pt x="2322557" y="4644284"/>
                    <a:pt x="2218572" y="4748269"/>
                    <a:pt x="2090301" y="4748269"/>
                  </a:cubicBezTo>
                  <a:lnTo>
                    <a:pt x="232256" y="4748269"/>
                  </a:lnTo>
                  <a:cubicBezTo>
                    <a:pt x="103985" y="4748269"/>
                    <a:pt x="0" y="4644284"/>
                    <a:pt x="0" y="4516013"/>
                  </a:cubicBezTo>
                  <a:lnTo>
                    <a:pt x="0" y="232256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3426659" numCol="1" spcCol="1270" anchor="ctr" anchorCtr="0">
              <a:noAutofit/>
            </a:bodyPr>
            <a:lstStyle/>
            <a:p>
              <a:pPr lvl="0" algn="ctr"/>
              <a:r>
                <a:rPr lang="en-US" sz="2200" dirty="0"/>
                <a:t>NATIONAL INFORMATION SYSTEMS </a:t>
              </a:r>
            </a:p>
          </p:txBody>
        </p:sp>
        <p:grpSp>
          <p:nvGrpSpPr>
            <p:cNvPr id="25" name="Group 7">
              <a:extLst>
                <a:ext uri="{FF2B5EF4-FFF2-40B4-BE49-F238E27FC236}">
                  <a16:creationId xmlns:a16="http://schemas.microsoft.com/office/drawing/2014/main" id="{DCCFB3E6-FB46-4412-A9E6-E1172D367396}"/>
                </a:ext>
              </a:extLst>
            </p:cNvPr>
            <p:cNvGrpSpPr/>
            <p:nvPr/>
          </p:nvGrpSpPr>
          <p:grpSpPr>
            <a:xfrm>
              <a:off x="117398" y="3857002"/>
              <a:ext cx="8950837" cy="4674921"/>
              <a:chOff x="336992" y="1477104"/>
              <a:chExt cx="8950837" cy="4674921"/>
            </a:xfrm>
          </p:grpSpPr>
          <p:grpSp>
            <p:nvGrpSpPr>
              <p:cNvPr id="27" name="Group 9">
                <a:extLst>
                  <a:ext uri="{FF2B5EF4-FFF2-40B4-BE49-F238E27FC236}">
                    <a16:creationId xmlns:a16="http://schemas.microsoft.com/office/drawing/2014/main" id="{B558C789-B79C-49B9-AE2C-4137669908FC}"/>
                  </a:ext>
                </a:extLst>
              </p:cNvPr>
              <p:cNvGrpSpPr/>
              <p:nvPr/>
            </p:nvGrpSpPr>
            <p:grpSpPr>
              <a:xfrm>
                <a:off x="6456119" y="1477104"/>
                <a:ext cx="2831710" cy="4674921"/>
                <a:chOff x="6456119" y="1477104"/>
                <a:chExt cx="2831710" cy="4674921"/>
              </a:xfrm>
            </p:grpSpPr>
            <p:sp>
              <p:nvSpPr>
                <p:cNvPr id="31" name="Freeform: Shape 14">
                  <a:extLst>
                    <a:ext uri="{FF2B5EF4-FFF2-40B4-BE49-F238E27FC236}">
                      <a16:creationId xmlns:a16="http://schemas.microsoft.com/office/drawing/2014/main" id="{B7A2AC62-4823-496B-A4C8-A91A793E3260}"/>
                    </a:ext>
                  </a:extLst>
                </p:cNvPr>
                <p:cNvSpPr/>
                <p:nvPr/>
              </p:nvSpPr>
              <p:spPr>
                <a:xfrm>
                  <a:off x="6456119" y="1477104"/>
                  <a:ext cx="2831710" cy="4674921"/>
                </a:xfrm>
                <a:custGeom>
                  <a:avLst/>
                  <a:gdLst>
                    <a:gd name="connsiteX0" fmla="*/ 0 w 2322557"/>
                    <a:gd name="connsiteY0" fmla="*/ 232256 h 4748269"/>
                    <a:gd name="connsiteX1" fmla="*/ 232256 w 2322557"/>
                    <a:gd name="connsiteY1" fmla="*/ 0 h 4748269"/>
                    <a:gd name="connsiteX2" fmla="*/ 2090301 w 2322557"/>
                    <a:gd name="connsiteY2" fmla="*/ 0 h 4748269"/>
                    <a:gd name="connsiteX3" fmla="*/ 2322557 w 2322557"/>
                    <a:gd name="connsiteY3" fmla="*/ 232256 h 4748269"/>
                    <a:gd name="connsiteX4" fmla="*/ 2322557 w 2322557"/>
                    <a:gd name="connsiteY4" fmla="*/ 4516013 h 4748269"/>
                    <a:gd name="connsiteX5" fmla="*/ 2090301 w 2322557"/>
                    <a:gd name="connsiteY5" fmla="*/ 4748269 h 4748269"/>
                    <a:gd name="connsiteX6" fmla="*/ 232256 w 2322557"/>
                    <a:gd name="connsiteY6" fmla="*/ 4748269 h 4748269"/>
                    <a:gd name="connsiteX7" fmla="*/ 0 w 2322557"/>
                    <a:gd name="connsiteY7" fmla="*/ 4516013 h 4748269"/>
                    <a:gd name="connsiteX8" fmla="*/ 0 w 2322557"/>
                    <a:gd name="connsiteY8" fmla="*/ 232256 h 4748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22557" h="4748269">
                      <a:moveTo>
                        <a:pt x="0" y="232256"/>
                      </a:moveTo>
                      <a:cubicBezTo>
                        <a:pt x="0" y="103985"/>
                        <a:pt x="103985" y="0"/>
                        <a:pt x="232256" y="0"/>
                      </a:cubicBezTo>
                      <a:lnTo>
                        <a:pt x="2090301" y="0"/>
                      </a:lnTo>
                      <a:cubicBezTo>
                        <a:pt x="2218572" y="0"/>
                        <a:pt x="2322557" y="103985"/>
                        <a:pt x="2322557" y="232256"/>
                      </a:cubicBezTo>
                      <a:lnTo>
                        <a:pt x="2322557" y="4516013"/>
                      </a:lnTo>
                      <a:cubicBezTo>
                        <a:pt x="2322557" y="4644284"/>
                        <a:pt x="2218572" y="4748269"/>
                        <a:pt x="2090301" y="4748269"/>
                      </a:cubicBezTo>
                      <a:lnTo>
                        <a:pt x="232256" y="4748269"/>
                      </a:lnTo>
                      <a:cubicBezTo>
                        <a:pt x="103985" y="4748269"/>
                        <a:pt x="0" y="4644284"/>
                        <a:pt x="0" y="4516013"/>
                      </a:cubicBezTo>
                      <a:lnTo>
                        <a:pt x="0" y="232256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2870" tIns="102870" rIns="102870" bIns="3426659" numCol="1" spcCol="1270" anchor="ctr" anchorCtr="0">
                  <a:noAutofit/>
                </a:bodyPr>
                <a:lstStyle/>
                <a:p>
                  <a:pPr lvl="0" algn="ctr"/>
                  <a:r>
                    <a:rPr lang="en-US" sz="2400" dirty="0"/>
                    <a:t>Dynamical book publishing industry</a:t>
                  </a:r>
                </a:p>
              </p:txBody>
            </p:sp>
            <p:sp>
              <p:nvSpPr>
                <p:cNvPr id="32" name="Rectangle: Rounded Corners 15">
                  <a:extLst>
                    <a:ext uri="{FF2B5EF4-FFF2-40B4-BE49-F238E27FC236}">
                      <a16:creationId xmlns:a16="http://schemas.microsoft.com/office/drawing/2014/main" id="{DF3B265D-CE96-459E-A331-50108BAAD3F6}"/>
                    </a:ext>
                  </a:extLst>
                </p:cNvPr>
                <p:cNvSpPr/>
                <p:nvPr/>
              </p:nvSpPr>
              <p:spPr>
                <a:xfrm>
                  <a:off x="6528566" y="2934200"/>
                  <a:ext cx="2638122" cy="3085013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</p:sp>
            <p:sp>
              <p:nvSpPr>
                <p:cNvPr id="33" name="Rectangle: Rounded Corners 4">
                  <a:extLst>
                    <a:ext uri="{FF2B5EF4-FFF2-40B4-BE49-F238E27FC236}">
                      <a16:creationId xmlns:a16="http://schemas.microsoft.com/office/drawing/2014/main" id="{5FFA81B0-9132-40AE-BE6C-E4F7DC3B9BEF}"/>
                    </a:ext>
                  </a:extLst>
                </p:cNvPr>
                <p:cNvSpPr txBox="1"/>
                <p:nvPr/>
              </p:nvSpPr>
              <p:spPr>
                <a:xfrm>
                  <a:off x="6624181" y="2899631"/>
                  <a:ext cx="2483587" cy="29304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0640" tIns="30480" rIns="40640" bIns="30480" numCol="1" spcCol="1270" anchor="ctr" anchorCtr="0">
                  <a:noAutofit/>
                </a:bodyPr>
                <a:lstStyle/>
                <a:p>
                  <a:pPr lvl="0" algn="ctr"/>
                  <a:endParaRPr lang="en-US" sz="1600" b="1" dirty="0">
                    <a:solidFill>
                      <a:schemeClr val="bg1">
                        <a:lumMod val="95000"/>
                      </a:schemeClr>
                    </a:solidFill>
                    <a:ea typeface="Arial" panose="020B0604020202020204" pitchFamily="34" charset="0"/>
                  </a:endParaRPr>
                </a:p>
                <a:p>
                  <a:pPr lvl="0" algn="ctr"/>
                  <a:endParaRPr lang="en-US" sz="1600" b="1" dirty="0">
                    <a:solidFill>
                      <a:schemeClr val="bg1">
                        <a:lumMod val="95000"/>
                      </a:schemeClr>
                    </a:solidFill>
                    <a:ea typeface="Arial" panose="020B0604020202020204" pitchFamily="34" charset="0"/>
                  </a:endParaRPr>
                </a:p>
                <a:p>
                  <a:pPr lvl="0" algn="ctr"/>
                  <a:endParaRPr lang="en-US" sz="1600" b="1" dirty="0">
                    <a:solidFill>
                      <a:schemeClr val="bg1">
                        <a:lumMod val="95000"/>
                      </a:schemeClr>
                    </a:solidFill>
                    <a:ea typeface="Arial" panose="020B0604020202020204" pitchFamily="34" charset="0"/>
                  </a:endParaRPr>
                </a:p>
                <a:p>
                  <a:pPr lvl="0" algn="ctr"/>
                  <a:endParaRPr lang="en-US" sz="1400" b="1" dirty="0">
                    <a:solidFill>
                      <a:schemeClr val="bg1">
                        <a:lumMod val="95000"/>
                      </a:schemeClr>
                    </a:solidFill>
                    <a:ea typeface="Arial" panose="020B0604020202020204" pitchFamily="34" charset="0"/>
                  </a:endParaRPr>
                </a:p>
                <a:p>
                  <a:pPr lvl="0" algn="ctr"/>
                  <a:endParaRPr lang="en-US" sz="1400" b="1" dirty="0">
                    <a:solidFill>
                      <a:schemeClr val="bg1">
                        <a:lumMod val="95000"/>
                      </a:schemeClr>
                    </a:solidFill>
                    <a:ea typeface="Arial" panose="020B0604020202020204" pitchFamily="34" charset="0"/>
                  </a:endParaRPr>
                </a:p>
                <a:p>
                  <a:pPr lvl="0" algn="ctr"/>
                  <a:endParaRPr lang="en-US" sz="1400" b="1" dirty="0">
                    <a:solidFill>
                      <a:schemeClr val="bg1">
                        <a:lumMod val="95000"/>
                      </a:schemeClr>
                    </a:solidFill>
                    <a:ea typeface="Arial" panose="020B0604020202020204" pitchFamily="34" charset="0"/>
                  </a:endParaRPr>
                </a:p>
                <a:p>
                  <a:pPr lvl="0" algn="ctr"/>
                  <a:r>
                    <a:rPr lang="en-US" sz="1400" b="1" dirty="0">
                      <a:solidFill>
                        <a:schemeClr val="bg1">
                          <a:lumMod val="95000"/>
                        </a:schemeClr>
                      </a:solidFill>
                      <a:ea typeface="Arial" panose="020B0604020202020204" pitchFamily="34" charset="0"/>
                    </a:rPr>
                    <a:t>FCE 1934</a:t>
                  </a:r>
                </a:p>
                <a:p>
                  <a:pPr lvl="0" algn="ctr"/>
                  <a:r>
                    <a:rPr lang="en-US" sz="1400" b="1" dirty="0" err="1">
                      <a:solidFill>
                        <a:schemeClr val="bg1">
                          <a:lumMod val="95000"/>
                        </a:schemeClr>
                      </a:solidFill>
                      <a:ea typeface="Arial" panose="020B0604020202020204" pitchFamily="34" charset="0"/>
                    </a:rPr>
                    <a:t>Siglo</a:t>
                  </a:r>
                  <a:r>
                    <a:rPr lang="en-US" sz="1400" b="1" dirty="0">
                      <a:solidFill>
                        <a:schemeClr val="bg1">
                          <a:lumMod val="95000"/>
                        </a:schemeClr>
                      </a:solidFill>
                      <a:ea typeface="Arial" panose="020B0604020202020204" pitchFamily="34" charset="0"/>
                    </a:rPr>
                    <a:t> XXI 1966</a:t>
                  </a:r>
                </a:p>
                <a:p>
                  <a:pPr lvl="0" algn="ctr"/>
                  <a:endParaRPr lang="en-US" sz="1600" b="1" dirty="0">
                    <a:solidFill>
                      <a:schemeClr val="bg1">
                        <a:lumMod val="95000"/>
                      </a:schemeClr>
                    </a:solidFill>
                    <a:ea typeface="Arial" panose="020B0604020202020204" pitchFamily="34" charset="0"/>
                  </a:endParaRPr>
                </a:p>
                <a:p>
                  <a:pPr lvl="0" algn="ctr"/>
                  <a:r>
                    <a:rPr lang="en-US" sz="1600" b="1" dirty="0">
                      <a:solidFill>
                        <a:schemeClr val="bg1">
                          <a:lumMod val="95000"/>
                        </a:schemeClr>
                      </a:solidFill>
                      <a:ea typeface="Arial" panose="020B0604020202020204" pitchFamily="34" charset="0"/>
                    </a:rPr>
                    <a:t>Open access publishers</a:t>
                  </a:r>
                </a:p>
                <a:p>
                  <a:pPr lvl="0" algn="ctr"/>
                  <a:endParaRPr lang="en-US" sz="1600" b="1" dirty="0">
                    <a:solidFill>
                      <a:schemeClr val="bg1">
                        <a:lumMod val="95000"/>
                      </a:schemeClr>
                    </a:solidFill>
                    <a:ea typeface="Arial" panose="020B0604020202020204" pitchFamily="34" charset="0"/>
                  </a:endParaRPr>
                </a:p>
                <a:p>
                  <a:pPr lvl="0" algn="ctr"/>
                  <a:endParaRPr lang="en-US" sz="1600" b="1" dirty="0">
                    <a:solidFill>
                      <a:schemeClr val="bg1">
                        <a:lumMod val="95000"/>
                      </a:schemeClr>
                    </a:solidFill>
                    <a:ea typeface="Arial" panose="020B0604020202020204" pitchFamily="34" charset="0"/>
                  </a:endParaRPr>
                </a:p>
                <a:p>
                  <a:pPr algn="ctr"/>
                  <a:r>
                    <a:rPr lang="en-US" sz="1600" b="1" dirty="0">
                      <a:solidFill>
                        <a:schemeClr val="bg1">
                          <a:lumMod val="95000"/>
                        </a:schemeClr>
                      </a:solidFill>
                      <a:ea typeface="Arial" panose="020B0604020202020204" pitchFamily="34" charset="0"/>
                    </a:rPr>
                    <a:t>CLACSO</a:t>
                  </a:r>
                </a:p>
                <a:p>
                  <a:pPr lvl="0" algn="ctr"/>
                  <a:r>
                    <a:rPr lang="en-US" sz="1600" b="1" dirty="0">
                      <a:solidFill>
                        <a:schemeClr val="bg1">
                          <a:lumMod val="95000"/>
                        </a:schemeClr>
                      </a:solidFill>
                      <a:ea typeface="Arial" panose="020B0604020202020204" pitchFamily="34" charset="0"/>
                    </a:rPr>
                    <a:t>UNAM, </a:t>
                  </a:r>
                  <a:r>
                    <a:rPr lang="en-US" sz="1600" b="1" dirty="0" err="1">
                      <a:solidFill>
                        <a:schemeClr val="bg1">
                          <a:lumMod val="95000"/>
                        </a:schemeClr>
                      </a:solidFill>
                      <a:ea typeface="Arial" panose="020B0604020202020204" pitchFamily="34" charset="0"/>
                    </a:rPr>
                    <a:t>SciELO</a:t>
                  </a:r>
                  <a:r>
                    <a:rPr lang="en-US" sz="1600" b="1" dirty="0">
                      <a:solidFill>
                        <a:schemeClr val="bg1">
                          <a:lumMod val="95000"/>
                        </a:schemeClr>
                      </a:solidFill>
                      <a:ea typeface="Arial" panose="020B0604020202020204" pitchFamily="34" charset="0"/>
                    </a:rPr>
                    <a:t> books</a:t>
                  </a:r>
                </a:p>
                <a:p>
                  <a:pPr lvl="0" algn="ctr"/>
                  <a:endParaRPr lang="en-US" sz="1600" b="1" dirty="0">
                    <a:solidFill>
                      <a:schemeClr val="bg1">
                        <a:lumMod val="95000"/>
                      </a:schemeClr>
                    </a:solidFill>
                    <a:ea typeface="Arial" panose="020B0604020202020204" pitchFamily="34" charset="0"/>
                  </a:endParaRPr>
                </a:p>
                <a:p>
                  <a:pPr algn="ctr"/>
                  <a:r>
                    <a:rPr lang="en-US" sz="1600" b="1" dirty="0">
                      <a:solidFill>
                        <a:schemeClr val="bg1">
                          <a:lumMod val="95000"/>
                        </a:schemeClr>
                      </a:solidFill>
                      <a:ea typeface="Arial" panose="020B0604020202020204" pitchFamily="34" charset="0"/>
                    </a:rPr>
                    <a:t>143 University publishers</a:t>
                  </a:r>
                </a:p>
                <a:p>
                  <a:pPr lvl="0" algn="ctr"/>
                  <a:endParaRPr lang="en-US" sz="1600" b="1" dirty="0">
                    <a:solidFill>
                      <a:schemeClr val="bg1">
                        <a:lumMod val="95000"/>
                      </a:schemeClr>
                    </a:solidFill>
                    <a:ea typeface="Arial" panose="020B0604020202020204" pitchFamily="34" charset="0"/>
                  </a:endParaRPr>
                </a:p>
                <a:p>
                  <a:pPr lvl="0" algn="ctr"/>
                  <a:endParaRPr lang="en-US" sz="1600" b="1" dirty="0">
                    <a:solidFill>
                      <a:schemeClr val="bg1">
                        <a:lumMod val="95000"/>
                      </a:schemeClr>
                    </a:solidFill>
                    <a:ea typeface="Arial" panose="020B0604020202020204" pitchFamily="34" charset="0"/>
                  </a:endParaRPr>
                </a:p>
                <a:p>
                  <a:pPr lvl="0" algn="ctr"/>
                  <a:endParaRPr lang="en-US" sz="1600" b="1" dirty="0">
                    <a:solidFill>
                      <a:schemeClr val="bg1">
                        <a:lumMod val="95000"/>
                      </a:schemeClr>
                    </a:solidFill>
                    <a:ea typeface="Arial" panose="020B0604020202020204" pitchFamily="34" charset="0"/>
                  </a:endParaRPr>
                </a:p>
                <a:p>
                  <a:pPr lvl="0" algn="ctr"/>
                  <a:endParaRPr lang="en-US" sz="1600" b="1" dirty="0">
                    <a:solidFill>
                      <a:schemeClr val="bg1">
                        <a:lumMod val="95000"/>
                      </a:schemeClr>
                    </a:solidFill>
                    <a:ea typeface="Arial" panose="020B0604020202020204" pitchFamily="34" charset="0"/>
                  </a:endParaRPr>
                </a:p>
                <a:p>
                  <a:pPr lvl="0" algn="ctr"/>
                  <a:endParaRPr lang="en-US" sz="1600" b="1" dirty="0">
                    <a:solidFill>
                      <a:schemeClr val="bg1">
                        <a:lumMod val="95000"/>
                      </a:schemeClr>
                    </a:solidFill>
                    <a:ea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Group 10">
                <a:extLst>
                  <a:ext uri="{FF2B5EF4-FFF2-40B4-BE49-F238E27FC236}">
                    <a16:creationId xmlns:a16="http://schemas.microsoft.com/office/drawing/2014/main" id="{FA58EEA3-9A10-462A-B8D3-924A7EDD6C60}"/>
                  </a:ext>
                </a:extLst>
              </p:cNvPr>
              <p:cNvGrpSpPr/>
              <p:nvPr/>
            </p:nvGrpSpPr>
            <p:grpSpPr>
              <a:xfrm>
                <a:off x="336992" y="2934201"/>
                <a:ext cx="2638123" cy="3085013"/>
                <a:chOff x="2261990" y="1273355"/>
                <a:chExt cx="2638123" cy="3085013"/>
              </a:xfrm>
            </p:grpSpPr>
            <p:sp>
              <p:nvSpPr>
                <p:cNvPr id="29" name="Rectangle: Rounded Corners 11">
                  <a:extLst>
                    <a:ext uri="{FF2B5EF4-FFF2-40B4-BE49-F238E27FC236}">
                      <a16:creationId xmlns:a16="http://schemas.microsoft.com/office/drawing/2014/main" id="{CA6E6EB7-FBA3-40A6-81C6-F620E64B1F54}"/>
                    </a:ext>
                  </a:extLst>
                </p:cNvPr>
                <p:cNvSpPr/>
                <p:nvPr/>
              </p:nvSpPr>
              <p:spPr>
                <a:xfrm>
                  <a:off x="2261990" y="1273355"/>
                  <a:ext cx="2638123" cy="3085013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3">
                    <a:lumMod val="7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0" name="Rectangle: Rounded Corners 4">
                  <a:extLst>
                    <a:ext uri="{FF2B5EF4-FFF2-40B4-BE49-F238E27FC236}">
                      <a16:creationId xmlns:a16="http://schemas.microsoft.com/office/drawing/2014/main" id="{ACA03DB1-AFD0-4E32-9207-E62FE59FB7A7}"/>
                    </a:ext>
                  </a:extLst>
                </p:cNvPr>
                <p:cNvSpPr txBox="1"/>
                <p:nvPr/>
              </p:nvSpPr>
              <p:spPr>
                <a:xfrm>
                  <a:off x="2339257" y="1427891"/>
                  <a:ext cx="2483587" cy="29304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0640" tIns="30480" rIns="40640" bIns="30480" numCol="1" spcCol="1270" anchor="ctr" anchorCtr="0">
                  <a:noAutofit/>
                </a:bodyPr>
                <a:lstStyle/>
                <a:p>
                  <a:pPr lvl="0" algn="ctr"/>
                  <a:r>
                    <a:rPr lang="en-GB" sz="1700" b="1" dirty="0">
                      <a:solidFill>
                        <a:schemeClr val="bg1">
                          <a:lumMod val="95000"/>
                        </a:schemeClr>
                      </a:solidFill>
                      <a:effectLst/>
                      <a:ea typeface="Arial" panose="020B0604020202020204" pitchFamily="34" charset="0"/>
                    </a:rPr>
                    <a:t>DEVELOPED SINCE 1950s</a:t>
                  </a:r>
                </a:p>
                <a:p>
                  <a:pPr lvl="0" algn="ctr"/>
                  <a:r>
                    <a:rPr lang="en-GB" sz="1600" b="1" dirty="0">
                      <a:solidFill>
                        <a:schemeClr val="bg1">
                          <a:lumMod val="95000"/>
                        </a:schemeClr>
                      </a:solidFill>
                      <a:effectLst/>
                      <a:ea typeface="Arial" panose="020B0604020202020204" pitchFamily="34" charset="0"/>
                    </a:rPr>
                    <a:t>National scientific agencies; Documentation </a:t>
                  </a:r>
                  <a:r>
                    <a:rPr lang="en-GB" sz="1600" b="1" dirty="0" err="1">
                      <a:solidFill>
                        <a:schemeClr val="bg1">
                          <a:lumMod val="95000"/>
                        </a:schemeClr>
                      </a:solidFill>
                      <a:effectLst/>
                      <a:ea typeface="Arial" panose="020B0604020202020204" pitchFamily="34" charset="0"/>
                    </a:rPr>
                    <a:t>Centers</a:t>
                  </a:r>
                  <a:r>
                    <a:rPr lang="en-GB" sz="1600" b="1" dirty="0">
                      <a:solidFill>
                        <a:schemeClr val="bg1">
                          <a:lumMod val="95000"/>
                        </a:schemeClr>
                      </a:solidFill>
                      <a:effectLst/>
                      <a:ea typeface="Arial" panose="020B0604020202020204" pitchFamily="34" charset="0"/>
                    </a:rPr>
                    <a:t>, professionalized librarians and indexing systems</a:t>
                  </a:r>
                </a:p>
                <a:p>
                  <a:pPr lvl="0" algn="ctr"/>
                  <a:r>
                    <a:rPr lang="en-GB" sz="1600" b="1" dirty="0">
                      <a:solidFill>
                        <a:schemeClr val="bg1">
                          <a:lumMod val="95000"/>
                        </a:schemeClr>
                      </a:solidFill>
                      <a:effectLst/>
                      <a:ea typeface="Arial" panose="020B0604020202020204" pitchFamily="34" charset="0"/>
                    </a:rPr>
                    <a:t>CLASE (1975) PERIODICA (1978)</a:t>
                  </a:r>
                  <a:endParaRPr lang="en-US" sz="1600" b="1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4" name="Flecha: hacia abajo 33">
            <a:extLst>
              <a:ext uri="{FF2B5EF4-FFF2-40B4-BE49-F238E27FC236}">
                <a16:creationId xmlns:a16="http://schemas.microsoft.com/office/drawing/2014/main" id="{33BAE73E-537B-42F7-B1D8-31EB246A90FF}"/>
              </a:ext>
            </a:extLst>
          </p:cNvPr>
          <p:cNvSpPr/>
          <p:nvPr/>
        </p:nvSpPr>
        <p:spPr>
          <a:xfrm>
            <a:off x="8580055" y="5267559"/>
            <a:ext cx="287186" cy="30000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0B01FEA-5734-4D78-8CAB-A65221060DA6}"/>
              </a:ext>
            </a:extLst>
          </p:cNvPr>
          <p:cNvSpPr txBox="1"/>
          <p:nvPr/>
        </p:nvSpPr>
        <p:spPr>
          <a:xfrm>
            <a:off x="2409630" y="337731"/>
            <a:ext cx="7416737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s-A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THE LATIN AMERICAN CIRCUIT</a:t>
            </a:r>
            <a:endParaRPr lang="es-AR" sz="2800" b="1" dirty="0"/>
          </a:p>
        </p:txBody>
      </p:sp>
      <p:sp>
        <p:nvSpPr>
          <p:cNvPr id="39" name="Flecha: hacia abajo 38">
            <a:extLst>
              <a:ext uri="{FF2B5EF4-FFF2-40B4-BE49-F238E27FC236}">
                <a16:creationId xmlns:a16="http://schemas.microsoft.com/office/drawing/2014/main" id="{1DCEF445-5C6D-42D4-8885-65298FDC935A}"/>
              </a:ext>
            </a:extLst>
          </p:cNvPr>
          <p:cNvSpPr/>
          <p:nvPr/>
        </p:nvSpPr>
        <p:spPr>
          <a:xfrm>
            <a:off x="10894510" y="4532407"/>
            <a:ext cx="329810" cy="373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Flecha: hacia abajo 34">
            <a:extLst>
              <a:ext uri="{FF2B5EF4-FFF2-40B4-BE49-F238E27FC236}">
                <a16:creationId xmlns:a16="http://schemas.microsoft.com/office/drawing/2014/main" id="{47C2A07C-812C-4B54-BAC2-CDD4E14086A3}"/>
              </a:ext>
            </a:extLst>
          </p:cNvPr>
          <p:cNvSpPr/>
          <p:nvPr/>
        </p:nvSpPr>
        <p:spPr>
          <a:xfrm>
            <a:off x="8545170" y="3429000"/>
            <a:ext cx="287186" cy="30000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Flecha: hacia abajo 35">
            <a:extLst>
              <a:ext uri="{FF2B5EF4-FFF2-40B4-BE49-F238E27FC236}">
                <a16:creationId xmlns:a16="http://schemas.microsoft.com/office/drawing/2014/main" id="{561AB2F8-FCBF-4A8D-B84A-B068747A9F6C}"/>
              </a:ext>
            </a:extLst>
          </p:cNvPr>
          <p:cNvSpPr/>
          <p:nvPr/>
        </p:nvSpPr>
        <p:spPr>
          <a:xfrm>
            <a:off x="6070643" y="4210854"/>
            <a:ext cx="329810" cy="373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Flecha: hacia abajo 36">
            <a:extLst>
              <a:ext uri="{FF2B5EF4-FFF2-40B4-BE49-F238E27FC236}">
                <a16:creationId xmlns:a16="http://schemas.microsoft.com/office/drawing/2014/main" id="{48603EED-59BB-4596-8F0E-6B6CD3938F47}"/>
              </a:ext>
            </a:extLst>
          </p:cNvPr>
          <p:cNvSpPr/>
          <p:nvPr/>
        </p:nvSpPr>
        <p:spPr>
          <a:xfrm>
            <a:off x="3576651" y="3823757"/>
            <a:ext cx="287186" cy="30000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532EFF4-34C8-4985-B440-4895556149AA}"/>
              </a:ext>
            </a:extLst>
          </p:cNvPr>
          <p:cNvSpPr txBox="1"/>
          <p:nvPr/>
        </p:nvSpPr>
        <p:spPr>
          <a:xfrm>
            <a:off x="9862277" y="1253839"/>
            <a:ext cx="23297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Citizen and Participatory science </a:t>
            </a:r>
            <a:endParaRPr lang="es-AR" sz="2400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353361E-2B06-AC01-F9D9-E0CC0D4A7CC6}"/>
              </a:ext>
            </a:extLst>
          </p:cNvPr>
          <p:cNvSpPr txBox="1"/>
          <p:nvPr/>
        </p:nvSpPr>
        <p:spPr>
          <a:xfrm>
            <a:off x="127583" y="6557857"/>
            <a:ext cx="117972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1200" dirty="0">
                <a:solidFill>
                  <a:schemeClr val="bg1"/>
                </a:solidFill>
              </a:rPr>
              <a:t>Beigel, F. (2021) A </a:t>
            </a:r>
            <a:r>
              <a:rPr lang="es-AR" sz="1200" dirty="0" err="1">
                <a:solidFill>
                  <a:schemeClr val="bg1"/>
                </a:solidFill>
              </a:rPr>
              <a:t>multi-scale</a:t>
            </a:r>
            <a:r>
              <a:rPr lang="es-AR" sz="1200" dirty="0">
                <a:solidFill>
                  <a:schemeClr val="bg1"/>
                </a:solidFill>
              </a:rPr>
              <a:t> </a:t>
            </a:r>
            <a:r>
              <a:rPr lang="es-AR" sz="1200" dirty="0" err="1">
                <a:solidFill>
                  <a:schemeClr val="bg1"/>
                </a:solidFill>
              </a:rPr>
              <a:t>perspective</a:t>
            </a:r>
            <a:r>
              <a:rPr lang="es-AR" sz="1200" dirty="0">
                <a:solidFill>
                  <a:schemeClr val="bg1"/>
                </a:solidFill>
              </a:rPr>
              <a:t> </a:t>
            </a:r>
            <a:r>
              <a:rPr lang="es-AR" sz="1200" dirty="0" err="1">
                <a:solidFill>
                  <a:schemeClr val="bg1"/>
                </a:solidFill>
              </a:rPr>
              <a:t>for</a:t>
            </a:r>
            <a:r>
              <a:rPr lang="es-AR" sz="1200" dirty="0">
                <a:solidFill>
                  <a:schemeClr val="bg1"/>
                </a:solidFill>
              </a:rPr>
              <a:t> </a:t>
            </a:r>
            <a:r>
              <a:rPr lang="es-AR" sz="1200" dirty="0" err="1">
                <a:solidFill>
                  <a:schemeClr val="bg1"/>
                </a:solidFill>
              </a:rPr>
              <a:t>assessing</a:t>
            </a:r>
            <a:r>
              <a:rPr lang="es-AR" sz="1200" dirty="0">
                <a:solidFill>
                  <a:schemeClr val="bg1"/>
                </a:solidFill>
              </a:rPr>
              <a:t> </a:t>
            </a:r>
            <a:r>
              <a:rPr lang="es-AR" sz="1200" dirty="0" err="1">
                <a:solidFill>
                  <a:schemeClr val="bg1"/>
                </a:solidFill>
              </a:rPr>
              <a:t>publishing</a:t>
            </a:r>
            <a:r>
              <a:rPr lang="es-AR" sz="1200" dirty="0">
                <a:solidFill>
                  <a:schemeClr val="bg1"/>
                </a:solidFill>
              </a:rPr>
              <a:t> </a:t>
            </a:r>
            <a:r>
              <a:rPr lang="es-AR" sz="1200" dirty="0" err="1">
                <a:solidFill>
                  <a:schemeClr val="bg1"/>
                </a:solidFill>
              </a:rPr>
              <a:t>circuits</a:t>
            </a:r>
            <a:r>
              <a:rPr lang="es-AR" sz="1200" dirty="0">
                <a:solidFill>
                  <a:schemeClr val="bg1"/>
                </a:solidFill>
              </a:rPr>
              <a:t> in non-</a:t>
            </a:r>
            <a:r>
              <a:rPr lang="es-AR" sz="1200" dirty="0" err="1">
                <a:solidFill>
                  <a:schemeClr val="bg1"/>
                </a:solidFill>
              </a:rPr>
              <a:t>hegemonic</a:t>
            </a:r>
            <a:r>
              <a:rPr lang="es-AR" sz="1200" dirty="0">
                <a:solidFill>
                  <a:schemeClr val="bg1"/>
                </a:solidFill>
              </a:rPr>
              <a:t> </a:t>
            </a:r>
            <a:r>
              <a:rPr lang="es-AR" sz="1200" dirty="0" err="1">
                <a:solidFill>
                  <a:schemeClr val="bg1"/>
                </a:solidFill>
              </a:rPr>
              <a:t>countries</a:t>
            </a:r>
            <a:r>
              <a:rPr lang="es-AR" sz="1200" dirty="0">
                <a:solidFill>
                  <a:schemeClr val="bg1"/>
                </a:solidFill>
              </a:rPr>
              <a:t>, Tapuya: </a:t>
            </a:r>
            <a:r>
              <a:rPr lang="es-AR" sz="1200" dirty="0" err="1">
                <a:solidFill>
                  <a:schemeClr val="bg1"/>
                </a:solidFill>
              </a:rPr>
              <a:t>Latin</a:t>
            </a:r>
            <a:r>
              <a:rPr lang="es-AR" sz="1200" dirty="0">
                <a:solidFill>
                  <a:schemeClr val="bg1"/>
                </a:solidFill>
              </a:rPr>
              <a:t> American </a:t>
            </a:r>
            <a:r>
              <a:rPr lang="es-AR" sz="1200" dirty="0" err="1">
                <a:solidFill>
                  <a:schemeClr val="bg1"/>
                </a:solidFill>
              </a:rPr>
              <a:t>Science</a:t>
            </a:r>
            <a:r>
              <a:rPr lang="es-AR" sz="1200" dirty="0">
                <a:solidFill>
                  <a:schemeClr val="bg1"/>
                </a:solidFill>
              </a:rPr>
              <a:t>, </a:t>
            </a:r>
            <a:r>
              <a:rPr lang="es-AR" sz="1200" dirty="0" err="1">
                <a:solidFill>
                  <a:schemeClr val="bg1"/>
                </a:solidFill>
              </a:rPr>
              <a:t>Technology</a:t>
            </a:r>
            <a:r>
              <a:rPr lang="es-AR" sz="1200" dirty="0">
                <a:solidFill>
                  <a:schemeClr val="bg1"/>
                </a:solidFill>
              </a:rPr>
              <a:t> and </a:t>
            </a:r>
            <a:r>
              <a:rPr lang="es-AR" sz="1200" dirty="0" err="1">
                <a:solidFill>
                  <a:schemeClr val="bg1"/>
                </a:solidFill>
              </a:rPr>
              <a:t>Society</a:t>
            </a:r>
            <a:r>
              <a:rPr lang="es-AR" sz="1200" dirty="0">
                <a:solidFill>
                  <a:schemeClr val="bg1"/>
                </a:solidFill>
              </a:rPr>
              <a:t>, </a:t>
            </a:r>
            <a:r>
              <a:rPr lang="es-AR" sz="1200" dirty="0" err="1">
                <a:solidFill>
                  <a:schemeClr val="bg1"/>
                </a:solidFill>
              </a:rPr>
              <a:t>Vol</a:t>
            </a:r>
            <a:r>
              <a:rPr lang="es-AR" sz="1200" dirty="0">
                <a:solidFill>
                  <a:schemeClr val="bg1"/>
                </a:solidFill>
              </a:rPr>
              <a:t> 4 (1)</a:t>
            </a:r>
          </a:p>
        </p:txBody>
      </p:sp>
    </p:spTree>
    <p:extLst>
      <p:ext uri="{BB962C8B-B14F-4D97-AF65-F5344CB8AC3E}">
        <p14:creationId xmlns:p14="http://schemas.microsoft.com/office/powerpoint/2010/main" val="35277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44C08CE-22DA-40CC-A73B-DC13C63CC0DA}"/>
              </a:ext>
            </a:extLst>
          </p:cNvPr>
          <p:cNvSpPr/>
          <p:nvPr/>
        </p:nvSpPr>
        <p:spPr>
          <a:xfrm>
            <a:off x="701336" y="330465"/>
            <a:ext cx="10484527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distribution of open access journals (Diamond and APC based). Operas Report 2021-Source: DOAJ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BFB4F79-2491-4FD2-9465-DD547C6BFD4F}"/>
              </a:ext>
            </a:extLst>
          </p:cNvPr>
          <p:cNvSpPr/>
          <p:nvPr/>
        </p:nvSpPr>
        <p:spPr>
          <a:xfrm>
            <a:off x="3045039" y="1276872"/>
            <a:ext cx="5646199" cy="5113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9F2D4CC-0334-4C73-9D0E-EC261F9B6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1" y="1427928"/>
            <a:ext cx="5057775" cy="4981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21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76A67B-BB88-4CAE-B7B7-BF1FEA55B915}"/>
              </a:ext>
            </a:extLst>
          </p:cNvPr>
          <p:cNvSpPr/>
          <p:nvPr/>
        </p:nvSpPr>
        <p:spPr>
          <a:xfrm>
            <a:off x="366279" y="1574772"/>
            <a:ext cx="3576963" cy="28623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Latin America and the Caribbean, Spanish and Portuguese continue to be languages of publication thanks to a regional infrastructure based on repositories and indexing systems (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Latindex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SciELO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Redalyc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Biblat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etc.),</a:t>
            </a:r>
          </a:p>
        </p:txBody>
      </p:sp>
      <p:sp>
        <p:nvSpPr>
          <p:cNvPr id="2" name="AutoShape 4" descr="SciELO (@RedeSciELO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6" descr="SciELO (@RedeSciELO) / Twit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8" descr="ᐅ ¿Cómo funciona SciELO? ⚡️ » Cómo Funcion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10" descr="ᐅ ¿Cómo funciona SciELO? ⚡️ » Cómo Funcion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419" y="1223303"/>
            <a:ext cx="3543300" cy="160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5" descr="ᐅ ¿Cómo funciona Redalyc? ⚡️ » Cómo Funciona"/>
          <p:cNvSpPr>
            <a:spLocks noChangeAspect="1" noChangeArrowheads="1"/>
          </p:cNvSpPr>
          <p:nvPr/>
        </p:nvSpPr>
        <p:spPr bwMode="auto">
          <a:xfrm>
            <a:off x="917574" y="617537"/>
            <a:ext cx="662064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20" y="1349973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419" y="3523786"/>
            <a:ext cx="3630302" cy="206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78" y="4368723"/>
            <a:ext cx="3877797" cy="15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E9B85B2-643C-4FA0-9EFC-8A226A8EC744}"/>
              </a:ext>
            </a:extLst>
          </p:cNvPr>
          <p:cNvSpPr txBox="1">
            <a:spLocks/>
          </p:cNvSpPr>
          <p:nvPr/>
        </p:nvSpPr>
        <p:spPr>
          <a:xfrm>
            <a:off x="1442890" y="224714"/>
            <a:ext cx="8274680" cy="69509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ts val="3360"/>
              </a:lnSpc>
              <a:tabLst>
                <a:tab pos="3771900" algn="l"/>
              </a:tabLst>
            </a:pPr>
            <a:r>
              <a:rPr lang="en-US" sz="3600" dirty="0">
                <a:solidFill>
                  <a:schemeClr val="tx1"/>
                </a:solidFill>
              </a:rPr>
              <a:t>Is English hyper-central in our region?</a:t>
            </a:r>
          </a:p>
        </p:txBody>
      </p:sp>
    </p:spTree>
    <p:extLst>
      <p:ext uri="{BB962C8B-B14F-4D97-AF65-F5344CB8AC3E}">
        <p14:creationId xmlns:p14="http://schemas.microsoft.com/office/powerpoint/2010/main" val="43026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D4E1CE7-4D65-4991-8CD5-6F104B1F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247" y="-17077"/>
            <a:ext cx="10058400" cy="45506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Total number of articles in selected databases and indexing services, by language and database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Tableau 4">
            <a:extLst>
              <a:ext uri="{FF2B5EF4-FFF2-40B4-BE49-F238E27FC236}">
                <a16:creationId xmlns:a16="http://schemas.microsoft.com/office/drawing/2014/main" id="{C363C380-7F06-4AD2-9B14-40573841BE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982831"/>
              </p:ext>
            </p:extLst>
          </p:nvPr>
        </p:nvGraphicFramePr>
        <p:xfrm>
          <a:off x="159391" y="461395"/>
          <a:ext cx="11681626" cy="4252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9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7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29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2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70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9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395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62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22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Language</a:t>
                      </a:r>
                      <a:endParaRPr lang="fr-F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Scopus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 % 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err="1">
                          <a:effectLst/>
                        </a:rPr>
                        <a:t>WoS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 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OLIVA (SciELO and Redalyc)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% 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BIBLAT</a:t>
                      </a:r>
                      <a:r>
                        <a:rPr lang="en-GB" sz="1600" b="1" kern="1200">
                          <a:effectLst/>
                        </a:rPr>
                        <a:t> 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LA </a:t>
                      </a:r>
                      <a:r>
                        <a:rPr lang="en-GB" sz="1600" b="1" err="1">
                          <a:effectLst/>
                        </a:rPr>
                        <a:t>Referencia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 %</a:t>
                      </a:r>
                      <a:endParaRPr lang="fr-F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Spanish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0000"/>
                          </a:solidFill>
                          <a:effectLst/>
                        </a:rPr>
                        <a:t>373,419</a:t>
                      </a:r>
                      <a:endParaRPr lang="fr-FR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1.53%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0000"/>
                          </a:solidFill>
                          <a:effectLst/>
                        </a:rPr>
                        <a:t>270,632</a:t>
                      </a:r>
                      <a:endParaRPr lang="fr-FR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0.92%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0000"/>
                          </a:solidFill>
                          <a:effectLst/>
                        </a:rPr>
                        <a:t>345,391</a:t>
                      </a:r>
                      <a:endParaRPr lang="fr-FR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43.70%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>
                          <a:solidFill>
                            <a:srgbClr val="FF0000"/>
                          </a:solidFill>
                          <a:effectLst/>
                        </a:rPr>
                        <a:t>344,666</a:t>
                      </a:r>
                      <a:endParaRPr lang="fr-FR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1" kern="1200">
                          <a:effectLst/>
                        </a:rPr>
                        <a:t>58%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0000"/>
                          </a:solidFill>
                          <a:effectLst/>
                        </a:rPr>
                        <a:t>367,517</a:t>
                      </a:r>
                      <a:endParaRPr lang="fr-FR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29%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Portuguese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120,613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0.49%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0000"/>
                          </a:solidFill>
                          <a:effectLst/>
                        </a:rPr>
                        <a:t>131,204</a:t>
                      </a:r>
                      <a:endParaRPr lang="fr-FR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0.5%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253,648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32.09%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>
                          <a:effectLst/>
                        </a:rPr>
                        <a:t>136,533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1" kern="1200">
                          <a:effectLst/>
                        </a:rPr>
                        <a:t>23%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0000"/>
                          </a:solidFill>
                          <a:effectLst/>
                        </a:rPr>
                        <a:t>531,981</a:t>
                      </a:r>
                      <a:endParaRPr lang="fr-FR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42%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English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20,600,733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84,35%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28,142,849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95.86%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188,979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23.91%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>
                          <a:effectLst/>
                        </a:rPr>
                        <a:t>88,157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1" kern="1200">
                          <a:effectLst/>
                        </a:rPr>
                        <a:t>14%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353,318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28%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4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Other languages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3,328,831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13.63%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812,134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2.77%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2,286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0.30%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 info</a:t>
                      </a: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1" kern="1200">
                          <a:effectLst/>
                        </a:rPr>
                        <a:t>5%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2,652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Total 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24,423,596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100%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29,356,819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100%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790,304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100%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1" kern="1200">
                          <a:effectLst/>
                        </a:rPr>
                        <a:t>5</a:t>
                      </a:r>
                      <a:r>
                        <a:rPr lang="es-ES" sz="1600" b="1" kern="1200">
                          <a:effectLst/>
                        </a:rPr>
                        <a:t>93</a:t>
                      </a:r>
                      <a:r>
                        <a:rPr lang="es-AR" sz="1600" b="1" kern="1200">
                          <a:effectLst/>
                        </a:rPr>
                        <a:t>,738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1" kern="1200">
                          <a:effectLst/>
                        </a:rPr>
                        <a:t>100%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1,255,468 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100%</a:t>
                      </a:r>
                      <a:endParaRPr lang="fr-F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BC8CD37-A36B-AC95-E656-16E0215FE3EF}"/>
              </a:ext>
            </a:extLst>
          </p:cNvPr>
          <p:cNvSpPr txBox="1"/>
          <p:nvPr/>
        </p:nvSpPr>
        <p:spPr>
          <a:xfrm>
            <a:off x="385894" y="5720834"/>
            <a:ext cx="111573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00" dirty="0">
                <a:solidFill>
                  <a:schemeClr val="bg1"/>
                </a:solidFill>
              </a:rPr>
              <a:t>Beigel. F. (2022) “</a:t>
            </a:r>
            <a:r>
              <a:rPr lang="en-US" sz="1600" dirty="0">
                <a:solidFill>
                  <a:schemeClr val="bg1"/>
                </a:solidFill>
              </a:rPr>
              <a:t>The open science project in an unequal world”, in </a:t>
            </a:r>
            <a:r>
              <a:rPr lang="es-AR" sz="1600" dirty="0">
                <a:solidFill>
                  <a:schemeClr val="bg1"/>
                </a:solidFill>
              </a:rPr>
              <a:t>Relaciones Internacionales. Universidad Autónoma de Madrid. </a:t>
            </a:r>
            <a:r>
              <a:rPr lang="es-AR" sz="1600" dirty="0" err="1">
                <a:solidFill>
                  <a:schemeClr val="bg1"/>
                </a:solidFill>
              </a:rPr>
              <a:t>Forthcoming</a:t>
            </a:r>
            <a:r>
              <a:rPr lang="es-AR" sz="1600" dirty="0">
                <a:solidFill>
                  <a:schemeClr val="bg1"/>
                </a:solidFill>
              </a:rPr>
              <a:t> in https://revistas.uam.es/relacionesinternacionales </a:t>
            </a:r>
          </a:p>
        </p:txBody>
      </p:sp>
    </p:spTree>
    <p:extLst>
      <p:ext uri="{BB962C8B-B14F-4D97-AF65-F5344CB8AC3E}">
        <p14:creationId xmlns:p14="http://schemas.microsoft.com/office/powerpoint/2010/main" val="241106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E9B85B2-643C-4FA0-9EFC-8A226A8EC744}"/>
              </a:ext>
            </a:extLst>
          </p:cNvPr>
          <p:cNvSpPr txBox="1">
            <a:spLocks/>
          </p:cNvSpPr>
          <p:nvPr/>
        </p:nvSpPr>
        <p:spPr>
          <a:xfrm>
            <a:off x="5181601" y="634946"/>
            <a:ext cx="6368142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5000"/>
              </a:lnSpc>
              <a:spcAft>
                <a:spcPts val="600"/>
              </a:spcAft>
              <a:tabLst>
                <a:tab pos="3771900" algn="l"/>
              </a:tabLst>
            </a:pPr>
            <a:r>
              <a:rPr lang="en-US" sz="480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Language balance in journals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6A90E2-E2FD-EDFF-E9AC-F562BC1A0C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69" r="33224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1601" y="2198914"/>
            <a:ext cx="6368142" cy="36701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Redalyc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SciELO (OLIVA Project) we found a total of 908,982 published documents with the participation of almost three million authors. If we consider only the articles, 43% are in Spanish, 32% are in Portuguese and 24% are in English.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interesting to note that the total number of articles in Spanish in these two regional databases adds up a total of 345,391 similar to the total number of articles in Spanish available in Scopus (373,419) and is frankly higher than the number of articles indexed in WoS (270,632).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case of Portuguese is even more striking due to the low incidence of this language in the mainstream circuit. Portuguese accounts for only 0.49% of the total in Scopus (120,613) and 0.45% in WoS (131,204). Scielo y Redalyc, on the other hand, double this production with 253,648 articles in Portuguese.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Biblat, of the total of 713,265 documents with information in the original language, 593,738 are articles, of which 58% (344,666) are in Spanish, 23% (136,533) in Portuguese and only 14% (88,157) in English.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7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D3A82C7-831B-49FB-80EC-60ECA7896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03827"/>
              </p:ext>
            </p:extLst>
          </p:nvPr>
        </p:nvGraphicFramePr>
        <p:xfrm>
          <a:off x="1795244" y="1048624"/>
          <a:ext cx="7835317" cy="51406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61976">
                  <a:extLst>
                    <a:ext uri="{9D8B030D-6E8A-4147-A177-3AD203B41FA5}">
                      <a16:colId xmlns:a16="http://schemas.microsoft.com/office/drawing/2014/main" val="3316085583"/>
                    </a:ext>
                  </a:extLst>
                </a:gridCol>
                <a:gridCol w="1051787">
                  <a:extLst>
                    <a:ext uri="{9D8B030D-6E8A-4147-A177-3AD203B41FA5}">
                      <a16:colId xmlns:a16="http://schemas.microsoft.com/office/drawing/2014/main" val="776851487"/>
                    </a:ext>
                  </a:extLst>
                </a:gridCol>
                <a:gridCol w="1345816">
                  <a:extLst>
                    <a:ext uri="{9D8B030D-6E8A-4147-A177-3AD203B41FA5}">
                      <a16:colId xmlns:a16="http://schemas.microsoft.com/office/drawing/2014/main" val="1505479053"/>
                    </a:ext>
                  </a:extLst>
                </a:gridCol>
                <a:gridCol w="1491923">
                  <a:extLst>
                    <a:ext uri="{9D8B030D-6E8A-4147-A177-3AD203B41FA5}">
                      <a16:colId xmlns:a16="http://schemas.microsoft.com/office/drawing/2014/main" val="1623277266"/>
                    </a:ext>
                  </a:extLst>
                </a:gridCol>
                <a:gridCol w="1146167">
                  <a:extLst>
                    <a:ext uri="{9D8B030D-6E8A-4147-A177-3AD203B41FA5}">
                      <a16:colId xmlns:a16="http://schemas.microsoft.com/office/drawing/2014/main" val="818013146"/>
                    </a:ext>
                  </a:extLst>
                </a:gridCol>
                <a:gridCol w="1337648">
                  <a:extLst>
                    <a:ext uri="{9D8B030D-6E8A-4147-A177-3AD203B41FA5}">
                      <a16:colId xmlns:a16="http://schemas.microsoft.com/office/drawing/2014/main" val="1343858933"/>
                    </a:ext>
                  </a:extLst>
                </a:gridCol>
              </a:tblGrid>
              <a:tr h="579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 dirty="0" err="1">
                          <a:effectLst/>
                        </a:rPr>
                        <a:t>Journal</a:t>
                      </a:r>
                      <a:r>
                        <a:rPr lang="es-AR" sz="1400" b="1" dirty="0">
                          <a:effectLst/>
                        </a:rPr>
                        <a:t> country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 dirty="0" err="1">
                          <a:effectLst/>
                        </a:rPr>
                        <a:t>Journals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 dirty="0" err="1">
                          <a:effectLst/>
                        </a:rPr>
                        <a:t>Documents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 dirty="0" err="1">
                          <a:effectLst/>
                        </a:rPr>
                        <a:t>Authors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 dirty="0" err="1">
                          <a:effectLst/>
                        </a:rPr>
                        <a:t>Articles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 dirty="0" err="1">
                          <a:effectLst/>
                        </a:rPr>
                        <a:t>Article</a:t>
                      </a:r>
                      <a:r>
                        <a:rPr lang="es-AR" sz="1400" b="1" dirty="0">
                          <a:effectLst/>
                        </a:rPr>
                        <a:t> </a:t>
                      </a:r>
                      <a:r>
                        <a:rPr lang="es-AR" sz="1400" b="1" dirty="0" err="1">
                          <a:effectLst/>
                        </a:rPr>
                        <a:t>authors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0324628"/>
                  </a:ext>
                </a:extLst>
              </a:tr>
              <a:tr h="283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 dirty="0">
                          <a:effectLst/>
                        </a:rPr>
                        <a:t>Brasil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>
                          <a:effectLst/>
                        </a:rPr>
                        <a:t>506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>
                          <a:effectLst/>
                        </a:rPr>
                        <a:t>444.332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>
                          <a:effectLst/>
                        </a:rPr>
                        <a:t>1.579.011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>
                          <a:effectLst/>
                        </a:rPr>
                        <a:t>396.293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 dirty="0">
                          <a:effectLst/>
                        </a:rPr>
                        <a:t>1.476.492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1621559"/>
                  </a:ext>
                </a:extLst>
              </a:tr>
              <a:tr h="283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Colombia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291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102.762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241.335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90.530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224.630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7881989"/>
                  </a:ext>
                </a:extLst>
              </a:tr>
              <a:tr h="283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>
                          <a:effectLst/>
                        </a:rPr>
                        <a:t>México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>
                          <a:effectLst/>
                        </a:rPr>
                        <a:t>283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>
                          <a:effectLst/>
                        </a:rPr>
                        <a:t>120.475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>
                          <a:effectLst/>
                        </a:rPr>
                        <a:t>299.471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>
                          <a:effectLst/>
                        </a:rPr>
                        <a:t>100.355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 dirty="0">
                          <a:effectLst/>
                        </a:rPr>
                        <a:t>273.002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1471977"/>
                  </a:ext>
                </a:extLst>
              </a:tr>
              <a:tr h="283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Argentina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167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46.237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121.052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35.919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104.093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1900716"/>
                  </a:ext>
                </a:extLst>
              </a:tr>
              <a:tr h="283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Chile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144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69.095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199.308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57.032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178.521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7303430"/>
                  </a:ext>
                </a:extLst>
              </a:tr>
              <a:tr h="283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dirty="0">
                          <a:effectLst/>
                        </a:rPr>
                        <a:t>Venezuela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97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34.939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92.097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30.161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85.814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149055"/>
                  </a:ext>
                </a:extLst>
              </a:tr>
              <a:tr h="283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Cuba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82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46.052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160.371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41.621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149.736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8765655"/>
                  </a:ext>
                </a:extLst>
              </a:tr>
              <a:tr h="283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Costa Rica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48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16.313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35.322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14.816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33.199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0363801"/>
                  </a:ext>
                </a:extLst>
              </a:tr>
              <a:tr h="283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Perú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37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13.902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40.558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11.773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37.066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0513165"/>
                  </a:ext>
                </a:extLst>
              </a:tr>
              <a:tr h="283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Uruguay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25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4.756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14.914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3.680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12.866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8952755"/>
                  </a:ext>
                </a:extLst>
              </a:tr>
              <a:tr h="283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Bolivia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22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4.491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10.080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3.629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8.767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8730200"/>
                  </a:ext>
                </a:extLst>
              </a:tr>
              <a:tr h="283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Ecuador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11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3.440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5.631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dirty="0">
                          <a:effectLst/>
                        </a:rPr>
                        <a:t>2.877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5.002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2855259"/>
                  </a:ext>
                </a:extLst>
              </a:tr>
              <a:tr h="283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Puerto Rico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5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1.253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1.841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816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1.382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1257064"/>
                  </a:ext>
                </a:extLst>
              </a:tr>
              <a:tr h="283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Panamá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408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427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333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341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8269442"/>
                  </a:ext>
                </a:extLst>
              </a:tr>
              <a:tr h="309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dirty="0">
                          <a:effectLst/>
                        </a:rPr>
                        <a:t>Rep. Dominicana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527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877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469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793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6572573"/>
                  </a:ext>
                </a:extLst>
              </a:tr>
              <a:tr h="283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 dirty="0">
                          <a:effectLst/>
                        </a:rPr>
                        <a:t>Total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 dirty="0">
                          <a:effectLst/>
                        </a:rPr>
                        <a:t>1.720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>
                          <a:effectLst/>
                        </a:rPr>
                        <a:t>908.982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>
                          <a:effectLst/>
                        </a:rPr>
                        <a:t>2.802.295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>
                          <a:effectLst/>
                        </a:rPr>
                        <a:t>790.304</a:t>
                      </a:r>
                      <a:endParaRPr lang="es-A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b="1" dirty="0">
                          <a:effectLst/>
                        </a:rPr>
                        <a:t>2.591.704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095276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4C57C73-A601-4B59-A908-0C2500EDA17A}"/>
              </a:ext>
            </a:extLst>
          </p:cNvPr>
          <p:cNvSpPr txBox="1"/>
          <p:nvPr/>
        </p:nvSpPr>
        <p:spPr>
          <a:xfrm>
            <a:off x="2516697" y="398499"/>
            <a:ext cx="67950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OLIVA </a:t>
            </a:r>
            <a:r>
              <a:rPr lang="es-AR" sz="18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database</a:t>
            </a:r>
            <a:r>
              <a:rPr lang="es-AR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es-AR" sz="18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Redalyc+SciELO</a:t>
            </a:r>
            <a:r>
              <a:rPr lang="es-AR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AR" sz="18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Latin</a:t>
            </a:r>
            <a:r>
              <a:rPr lang="es-AR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American </a:t>
            </a:r>
            <a:r>
              <a:rPr lang="es-AR" sz="18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journals</a:t>
            </a:r>
            <a:r>
              <a:rPr lang="es-AR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(june 2019)</a:t>
            </a:r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70096F-029B-449C-BC80-8AB643A3C7E6}"/>
              </a:ext>
            </a:extLst>
          </p:cNvPr>
          <p:cNvSpPr txBox="1"/>
          <p:nvPr/>
        </p:nvSpPr>
        <p:spPr>
          <a:xfrm>
            <a:off x="274040" y="6396335"/>
            <a:ext cx="11643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Beigel, F. Packer, A.,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Gallardo</a:t>
            </a:r>
            <a:r>
              <a:rPr lang="es-AR" sz="1200" dirty="0">
                <a:solidFill>
                  <a:schemeClr val="bg1"/>
                </a:solidFill>
                <a:ea typeface="Times New Roman" panose="02020603050405020304" pitchFamily="18" charset="0"/>
              </a:rPr>
              <a:t>, O &amp; </a:t>
            </a:r>
            <a:r>
              <a:rPr lang="es-AR" sz="1200" dirty="0" err="1">
                <a:solidFill>
                  <a:schemeClr val="bg1"/>
                </a:solidFill>
                <a:ea typeface="Times New Roman" panose="02020603050405020304" pitchFamily="18" charset="0"/>
              </a:rPr>
              <a:t>Salatino</a:t>
            </a:r>
            <a:r>
              <a:rPr lang="es-AR" sz="1200" dirty="0">
                <a:solidFill>
                  <a:schemeClr val="bg1"/>
                </a:solidFill>
                <a:ea typeface="Times New Roman" panose="02020603050405020304" pitchFamily="18" charset="0"/>
              </a:rPr>
              <a:t>, M. 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(2022) “OLIVA: La producción científica indexada en América Latina. Diversidad disciplinar, colaboración institucional y multilingüismo en SciELO y Redalyc (1995-2018)” in DADOS,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volume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67, número 1.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Pre-print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available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hlinkClick r:id="rId2"/>
              </a:rPr>
              <a:t>https://doi.org/10.1590/SciELOPreprints.2653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endParaRPr lang="es-A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3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6365F98-4749-4A28-BD58-6631398E96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476582"/>
              </p:ext>
            </p:extLst>
          </p:nvPr>
        </p:nvGraphicFramePr>
        <p:xfrm>
          <a:off x="553673" y="1342239"/>
          <a:ext cx="10771465" cy="467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9F8944B-088D-427B-A68F-ADBE119F3C52}"/>
              </a:ext>
            </a:extLst>
          </p:cNvPr>
          <p:cNvSpPr txBox="1"/>
          <p:nvPr/>
        </p:nvSpPr>
        <p:spPr>
          <a:xfrm>
            <a:off x="1073791" y="410790"/>
            <a:ext cx="99828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s-419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OLIVA: </a:t>
            </a:r>
            <a:r>
              <a:rPr lang="es-419" sz="18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Journals</a:t>
            </a:r>
            <a:r>
              <a:rPr lang="es-419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419" sz="18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with</a:t>
            </a:r>
            <a:r>
              <a:rPr lang="es-419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at </a:t>
            </a:r>
            <a:r>
              <a:rPr lang="es-419" sz="18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least</a:t>
            </a:r>
            <a:r>
              <a:rPr lang="es-419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1 </a:t>
            </a:r>
            <a:r>
              <a:rPr lang="es-419" sz="18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article</a:t>
            </a:r>
            <a:r>
              <a:rPr lang="es-419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419" sz="18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published</a:t>
            </a:r>
            <a:r>
              <a:rPr lang="es-419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per </a:t>
            </a:r>
            <a:r>
              <a:rPr lang="es-419" sz="18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year</a:t>
            </a:r>
            <a:r>
              <a:rPr lang="es-419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and total </a:t>
            </a:r>
            <a:r>
              <a:rPr lang="es-419" sz="18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articles</a:t>
            </a:r>
            <a:r>
              <a:rPr lang="es-419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419" sz="18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published</a:t>
            </a:r>
            <a:r>
              <a:rPr lang="es-419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per </a:t>
            </a:r>
            <a:r>
              <a:rPr lang="es-419" sz="18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year</a:t>
            </a:r>
            <a:r>
              <a:rPr lang="es-419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1995-2019.</a:t>
            </a:r>
            <a:endParaRPr lang="es-A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24FF7A-02E4-539C-8900-F644F32D0CD9}"/>
              </a:ext>
            </a:extLst>
          </p:cNvPr>
          <p:cNvSpPr txBox="1"/>
          <p:nvPr/>
        </p:nvSpPr>
        <p:spPr>
          <a:xfrm>
            <a:off x="274040" y="6396335"/>
            <a:ext cx="11643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Beigel, F. Packer, A.,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Gallardo</a:t>
            </a:r>
            <a:r>
              <a:rPr lang="es-AR" sz="1200" dirty="0">
                <a:solidFill>
                  <a:schemeClr val="bg1"/>
                </a:solidFill>
                <a:ea typeface="Times New Roman" panose="02020603050405020304" pitchFamily="18" charset="0"/>
              </a:rPr>
              <a:t>, O &amp; </a:t>
            </a:r>
            <a:r>
              <a:rPr lang="es-AR" sz="1200" dirty="0" err="1">
                <a:solidFill>
                  <a:schemeClr val="bg1"/>
                </a:solidFill>
                <a:ea typeface="Times New Roman" panose="02020603050405020304" pitchFamily="18" charset="0"/>
              </a:rPr>
              <a:t>Salatino</a:t>
            </a:r>
            <a:r>
              <a:rPr lang="es-AR" sz="1200" dirty="0">
                <a:solidFill>
                  <a:schemeClr val="bg1"/>
                </a:solidFill>
                <a:ea typeface="Times New Roman" panose="02020603050405020304" pitchFamily="18" charset="0"/>
              </a:rPr>
              <a:t>, M. 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(2022) “OLIVA: La producción científica indexada en América Latina. Diversidad disciplinar, colaboración institucional y multilingüismo en SciELO y Redalyc (1995-2018)” in DADOS,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volume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67, número 1.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Pre-print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available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hlinkClick r:id="rId3"/>
              </a:rPr>
              <a:t>https://doi.org/10.1590/SciELOPreprints.2653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endParaRPr lang="es-A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3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FB22D73-971B-4A43-80FA-7AA7F3B30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534446"/>
              </p:ext>
            </p:extLst>
          </p:nvPr>
        </p:nvGraphicFramePr>
        <p:xfrm>
          <a:off x="3501005" y="176170"/>
          <a:ext cx="6054056" cy="5708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5913">
                  <a:extLst>
                    <a:ext uri="{9D8B030D-6E8A-4147-A177-3AD203B41FA5}">
                      <a16:colId xmlns:a16="http://schemas.microsoft.com/office/drawing/2014/main" val="4115553382"/>
                    </a:ext>
                  </a:extLst>
                </a:gridCol>
                <a:gridCol w="1218143">
                  <a:extLst>
                    <a:ext uri="{9D8B030D-6E8A-4147-A177-3AD203B41FA5}">
                      <a16:colId xmlns:a16="http://schemas.microsoft.com/office/drawing/2014/main" val="2825978732"/>
                    </a:ext>
                  </a:extLst>
                </a:gridCol>
              </a:tblGrid>
              <a:tr h="314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dirty="0">
                          <a:effectLst/>
                        </a:rPr>
                        <a:t>Publisher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dirty="0" err="1">
                          <a:effectLst/>
                        </a:rPr>
                        <a:t>Journals</a:t>
                      </a:r>
                      <a:r>
                        <a:rPr lang="es-AR" sz="1400" dirty="0">
                          <a:effectLst/>
                        </a:rPr>
                        <a:t> </a:t>
                      </a:r>
                      <a:r>
                        <a:rPr lang="es-AR" sz="1400" dirty="0" err="1">
                          <a:effectLst/>
                        </a:rPr>
                        <a:t>edited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extLst>
                  <a:ext uri="{0D108BD9-81ED-4DB2-BD59-A6C34878D82A}">
                    <a16:rowId xmlns:a16="http://schemas.microsoft.com/office/drawing/2014/main" val="459190907"/>
                  </a:ext>
                </a:extLst>
              </a:tr>
              <a:tr h="314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Universidad Nacional Autónoma de México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61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extLst>
                  <a:ext uri="{0D108BD9-81ED-4DB2-BD59-A6C34878D82A}">
                    <a16:rowId xmlns:a16="http://schemas.microsoft.com/office/drawing/2014/main" val="4221575526"/>
                  </a:ext>
                </a:extLst>
              </a:tr>
              <a:tr h="153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>
                          <a:effectLst/>
                        </a:rPr>
                        <a:t>Universidade de São Paulo, Brasil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47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extLst>
                  <a:ext uri="{0D108BD9-81ED-4DB2-BD59-A6C34878D82A}">
                    <a16:rowId xmlns:a16="http://schemas.microsoft.com/office/drawing/2014/main" val="2067564385"/>
                  </a:ext>
                </a:extLst>
              </a:tr>
              <a:tr h="153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Editorial de Ciencias Médicas, Cuba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38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extLst>
                  <a:ext uri="{0D108BD9-81ED-4DB2-BD59-A6C34878D82A}">
                    <a16:rowId xmlns:a16="http://schemas.microsoft.com/office/drawing/2014/main" val="152446711"/>
                  </a:ext>
                </a:extLst>
              </a:tr>
              <a:tr h="314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Universidad de los Andes, Colombia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36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extLst>
                  <a:ext uri="{0D108BD9-81ED-4DB2-BD59-A6C34878D82A}">
                    <a16:rowId xmlns:a16="http://schemas.microsoft.com/office/drawing/2014/main" val="1352662579"/>
                  </a:ext>
                </a:extLst>
              </a:tr>
              <a:tr h="153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Universidad Nacional de Colombia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36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extLst>
                  <a:ext uri="{0D108BD9-81ED-4DB2-BD59-A6C34878D82A}">
                    <a16:rowId xmlns:a16="http://schemas.microsoft.com/office/drawing/2014/main" val="2442141774"/>
                  </a:ext>
                </a:extLst>
              </a:tr>
              <a:tr h="314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Universidad de Antioquia, Colombia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22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extLst>
                  <a:ext uri="{0D108BD9-81ED-4DB2-BD59-A6C34878D82A}">
                    <a16:rowId xmlns:a16="http://schemas.microsoft.com/office/drawing/2014/main" val="2277690235"/>
                  </a:ext>
                </a:extLst>
              </a:tr>
              <a:tr h="314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Pontificia Universidad Javeriana, Colombia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22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extLst>
                  <a:ext uri="{0D108BD9-81ED-4DB2-BD59-A6C34878D82A}">
                    <a16:rowId xmlns:a16="http://schemas.microsoft.com/office/drawing/2014/main" val="1561700796"/>
                  </a:ext>
                </a:extLst>
              </a:tr>
              <a:tr h="153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Universidad de Costa Rica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19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extLst>
                  <a:ext uri="{0D108BD9-81ED-4DB2-BD59-A6C34878D82A}">
                    <a16:rowId xmlns:a16="http://schemas.microsoft.com/office/drawing/2014/main" val="3467903047"/>
                  </a:ext>
                </a:extLst>
              </a:tr>
              <a:tr h="153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Universidad de Chile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16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extLst>
                  <a:ext uri="{0D108BD9-81ED-4DB2-BD59-A6C34878D82A}">
                    <a16:rowId xmlns:a16="http://schemas.microsoft.com/office/drawing/2014/main" val="1612077313"/>
                  </a:ext>
                </a:extLst>
              </a:tr>
              <a:tr h="314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Universidad de Buenos Aires, Argentina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16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extLst>
                  <a:ext uri="{0D108BD9-81ED-4DB2-BD59-A6C34878D82A}">
                    <a16:rowId xmlns:a16="http://schemas.microsoft.com/office/drawing/2014/main" val="702018629"/>
                  </a:ext>
                </a:extLst>
              </a:tr>
              <a:tr h="314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Pontificia Universidad Católica de Chile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16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extLst>
                  <a:ext uri="{0D108BD9-81ED-4DB2-BD59-A6C34878D82A}">
                    <a16:rowId xmlns:a16="http://schemas.microsoft.com/office/drawing/2014/main" val="3458178920"/>
                  </a:ext>
                </a:extLst>
              </a:tr>
              <a:tr h="314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Universidad Estadual de Maringá, Brasil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14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extLst>
                  <a:ext uri="{0D108BD9-81ED-4DB2-BD59-A6C34878D82A}">
                    <a16:rowId xmlns:a16="http://schemas.microsoft.com/office/drawing/2014/main" val="3176319778"/>
                  </a:ext>
                </a:extLst>
              </a:tr>
              <a:tr h="314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Universidad Federal de Santa Catarina, Brasil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13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extLst>
                  <a:ext uri="{0D108BD9-81ED-4DB2-BD59-A6C34878D82A}">
                    <a16:rowId xmlns:a16="http://schemas.microsoft.com/office/drawing/2014/main" val="1912849749"/>
                  </a:ext>
                </a:extLst>
              </a:tr>
              <a:tr h="314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Universidad de Guadalajara, México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12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extLst>
                  <a:ext uri="{0D108BD9-81ED-4DB2-BD59-A6C34878D82A}">
                    <a16:rowId xmlns:a16="http://schemas.microsoft.com/office/drawing/2014/main" val="3269290790"/>
                  </a:ext>
                </a:extLst>
              </a:tr>
              <a:tr h="314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Universidad Nacional de La Plata, Argentina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12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extLst>
                  <a:ext uri="{0D108BD9-81ED-4DB2-BD59-A6C34878D82A}">
                    <a16:rowId xmlns:a16="http://schemas.microsoft.com/office/drawing/2014/main" val="4085637927"/>
                  </a:ext>
                </a:extLst>
              </a:tr>
              <a:tr h="314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>
                          <a:effectLst/>
                        </a:rPr>
                        <a:t>Universidade Federal de Rio de Janeiro, Brasil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11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extLst>
                  <a:ext uri="{0D108BD9-81ED-4DB2-BD59-A6C34878D82A}">
                    <a16:rowId xmlns:a16="http://schemas.microsoft.com/office/drawing/2014/main" val="2341252705"/>
                  </a:ext>
                </a:extLst>
              </a:tr>
              <a:tr h="314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Universidad Federal de Río Grande del Sur, Brasil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11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extLst>
                  <a:ext uri="{0D108BD9-81ED-4DB2-BD59-A6C34878D82A}">
                    <a16:rowId xmlns:a16="http://schemas.microsoft.com/office/drawing/2014/main" val="1248285276"/>
                  </a:ext>
                </a:extLst>
              </a:tr>
              <a:tr h="153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Universidad del Valle, Colombia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>
                          <a:effectLst/>
                        </a:rPr>
                        <a:t>10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extLst>
                  <a:ext uri="{0D108BD9-81ED-4DB2-BD59-A6C34878D82A}">
                    <a16:rowId xmlns:a16="http://schemas.microsoft.com/office/drawing/2014/main" val="1161183335"/>
                  </a:ext>
                </a:extLst>
              </a:tr>
              <a:tr h="314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>
                          <a:effectLst/>
                        </a:rPr>
                        <a:t>Universidade Federal de Minas Gerais, Brasil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400" dirty="0">
                          <a:effectLst/>
                        </a:rPr>
                        <a:t>10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0" marR="35470" marT="0" marB="0" anchor="ctr"/>
                </a:tc>
                <a:extLst>
                  <a:ext uri="{0D108BD9-81ED-4DB2-BD59-A6C34878D82A}">
                    <a16:rowId xmlns:a16="http://schemas.microsoft.com/office/drawing/2014/main" val="2644661174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79229424-3327-4C00-9529-EF43ED8224C4}"/>
              </a:ext>
            </a:extLst>
          </p:cNvPr>
          <p:cNvSpPr txBox="1"/>
          <p:nvPr/>
        </p:nvSpPr>
        <p:spPr>
          <a:xfrm>
            <a:off x="397079" y="2609080"/>
            <a:ext cx="287462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s-419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OLIVA. 19 </a:t>
            </a:r>
            <a:r>
              <a:rPr lang="es-419" sz="18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publishers</a:t>
            </a:r>
            <a:r>
              <a:rPr lang="es-419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s-419" dirty="0" err="1"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editing</a:t>
            </a:r>
            <a:r>
              <a:rPr lang="es-419" dirty="0"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more </a:t>
            </a:r>
            <a:r>
              <a:rPr lang="es-419" dirty="0" err="1"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than</a:t>
            </a:r>
            <a:r>
              <a:rPr lang="es-419" dirty="0"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10 </a:t>
            </a:r>
            <a:r>
              <a:rPr lang="es-419" dirty="0" err="1"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journals</a:t>
            </a:r>
            <a:r>
              <a:rPr lang="es-419" dirty="0"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, n=422/1720</a:t>
            </a:r>
            <a:endParaRPr lang="es-A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CF3323-C641-4398-F087-89E603D1E9EA}"/>
              </a:ext>
            </a:extLst>
          </p:cNvPr>
          <p:cNvSpPr txBox="1"/>
          <p:nvPr/>
        </p:nvSpPr>
        <p:spPr>
          <a:xfrm>
            <a:off x="274040" y="6396335"/>
            <a:ext cx="11643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Beigel, F. Packer, A.,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Gallardo</a:t>
            </a:r>
            <a:r>
              <a:rPr lang="es-AR" sz="1200" dirty="0">
                <a:solidFill>
                  <a:schemeClr val="bg1"/>
                </a:solidFill>
                <a:ea typeface="Times New Roman" panose="02020603050405020304" pitchFamily="18" charset="0"/>
              </a:rPr>
              <a:t>, O &amp; </a:t>
            </a:r>
            <a:r>
              <a:rPr lang="es-AR" sz="1200" dirty="0" err="1">
                <a:solidFill>
                  <a:schemeClr val="bg1"/>
                </a:solidFill>
                <a:ea typeface="Times New Roman" panose="02020603050405020304" pitchFamily="18" charset="0"/>
              </a:rPr>
              <a:t>Salatino</a:t>
            </a:r>
            <a:r>
              <a:rPr lang="es-AR" sz="1200" dirty="0">
                <a:solidFill>
                  <a:schemeClr val="bg1"/>
                </a:solidFill>
                <a:ea typeface="Times New Roman" panose="02020603050405020304" pitchFamily="18" charset="0"/>
              </a:rPr>
              <a:t>, M. 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(2022) “OLIVA: La producción científica indexada en América Latina. Diversidad disciplinar, colaboración institucional y multilingüismo en SciELO y Redalyc (1995-2018)” in DADOS,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volume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67, número 1.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Pre-print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AR" sz="1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available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hlinkClick r:id="rId2"/>
              </a:rPr>
              <a:t>https://doi.org/10.1590/SciELOPreprints.2653</a:t>
            </a:r>
            <a:r>
              <a:rPr lang="es-AR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endParaRPr lang="es-A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93374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1543</Words>
  <Application>Microsoft Office PowerPoint</Application>
  <PresentationFormat>Panorámica</PresentationFormat>
  <Paragraphs>334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Conception personnalisée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Total number of articles in selected databases and indexing services, by language and database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Changes in research assessment are needed to advance towards open science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Sarah Gibilaro</dc:creator>
  <cp:lastModifiedBy>Fernanda Beigel</cp:lastModifiedBy>
  <cp:revision>93</cp:revision>
  <dcterms:created xsi:type="dcterms:W3CDTF">2021-10-29T13:46:45Z</dcterms:created>
  <dcterms:modified xsi:type="dcterms:W3CDTF">2022-05-27T22:56:48Z</dcterms:modified>
</cp:coreProperties>
</file>